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9" r:id="rId1"/>
  </p:sldMasterIdLst>
  <p:notesMasterIdLst>
    <p:notesMasterId r:id="rId41"/>
  </p:notesMasterIdLst>
  <p:sldIdLst>
    <p:sldId id="256" r:id="rId2"/>
    <p:sldId id="257" r:id="rId3"/>
    <p:sldId id="305" r:id="rId4"/>
    <p:sldId id="306" r:id="rId5"/>
    <p:sldId id="303" r:id="rId6"/>
    <p:sldId id="308" r:id="rId7"/>
    <p:sldId id="309" r:id="rId8"/>
    <p:sldId id="311" r:id="rId9"/>
    <p:sldId id="315" r:id="rId10"/>
    <p:sldId id="313" r:id="rId11"/>
    <p:sldId id="314" r:id="rId12"/>
    <p:sldId id="316" r:id="rId13"/>
    <p:sldId id="318" r:id="rId14"/>
    <p:sldId id="317" r:id="rId15"/>
    <p:sldId id="319" r:id="rId16"/>
    <p:sldId id="337" r:id="rId17"/>
    <p:sldId id="338" r:id="rId18"/>
    <p:sldId id="339" r:id="rId19"/>
    <p:sldId id="340" r:id="rId20"/>
    <p:sldId id="321" r:id="rId21"/>
    <p:sldId id="322" r:id="rId22"/>
    <p:sldId id="323" r:id="rId23"/>
    <p:sldId id="324" r:id="rId24"/>
    <p:sldId id="325" r:id="rId25"/>
    <p:sldId id="328" r:id="rId26"/>
    <p:sldId id="341" r:id="rId27"/>
    <p:sldId id="329" r:id="rId28"/>
    <p:sldId id="343" r:id="rId29"/>
    <p:sldId id="326" r:id="rId30"/>
    <p:sldId id="342" r:id="rId31"/>
    <p:sldId id="332" r:id="rId32"/>
    <p:sldId id="333" r:id="rId33"/>
    <p:sldId id="346" r:id="rId34"/>
    <p:sldId id="347" r:id="rId35"/>
    <p:sldId id="345" r:id="rId36"/>
    <p:sldId id="349" r:id="rId37"/>
    <p:sldId id="334" r:id="rId38"/>
    <p:sldId id="335" r:id="rId39"/>
    <p:sldId id="336" r:id="rId40"/>
  </p:sldIdLst>
  <p:sldSz cx="9144000" cy="5143500" type="screen16x9"/>
  <p:notesSz cx="6858000" cy="9144000"/>
  <p:embeddedFontLst>
    <p:embeddedFont>
      <p:font typeface="Old Standard TT" pitchFamily="2" charset="77"/>
      <p:regular r:id="rId42"/>
      <p:bold r:id="rId43"/>
      <p:italic r:id="rId44"/>
    </p:embeddedFont>
    <p:embeddedFont>
      <p:font typeface="Roboto" panose="02000000000000000000" pitchFamily="2" charset="0"/>
      <p:regular r:id="rId45"/>
      <p:bold r:id="rId46"/>
      <p:italic r:id="rId47"/>
      <p:boldItalic r:id="rId48"/>
    </p:embeddedFont>
    <p:embeddedFont>
      <p:font typeface="Roboto Slab" panose="02000000000000000000" pitchFamily="2" charset="0"/>
      <p:regular r:id="rId49"/>
      <p:bold r:id="rId50"/>
      <p:italic r:id="rId51"/>
      <p:boldItalic r:id="rId52"/>
    </p:embeddedFont>
    <p:embeddedFont>
      <p:font typeface="Roboto Slab Regular" panose="02000000000000000000"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8CE966-6EB7-4D91-BF3C-751E8390B886}">
  <a:tblStyle styleId="{068CE966-6EB7-4D91-BF3C-751E8390B88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62"/>
    <p:restoredTop sz="79052"/>
  </p:normalViewPr>
  <p:slideViewPr>
    <p:cSldViewPr snapToGrid="0" snapToObjects="1">
      <p:cViewPr varScale="1">
        <p:scale>
          <a:sx n="126" d="100"/>
          <a:sy n="126" d="100"/>
        </p:scale>
        <p:origin x="408"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7248e58c28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7248e58c28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8384096b25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8384096b25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0021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3632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1096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9424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6392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8384096b25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8384096b25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8384096b25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8384096b25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779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8384096b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8384096b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3470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8384096b25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8384096b25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933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8384096b25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8384096b25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1464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8384096b25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8384096b25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8891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8384096b25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8384096b25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679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5263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cxnSp>
        <p:nvCxnSpPr>
          <p:cNvPr id="13" name="Google Shape;13;p2"/>
          <p:cNvCxnSpPr/>
          <p:nvPr/>
        </p:nvCxnSpPr>
        <p:spPr>
          <a:xfrm>
            <a:off x="2533050" y="3854338"/>
            <a:ext cx="4077900" cy="0"/>
          </a:xfrm>
          <a:prstGeom prst="straightConnector1">
            <a:avLst/>
          </a:prstGeom>
          <a:noFill/>
          <a:ln w="28575" cap="flat" cmpd="sng">
            <a:solidFill>
              <a:srgbClr val="A8BBBF"/>
            </a:solidFill>
            <a:prstDash val="solid"/>
            <a:round/>
            <a:headEnd type="none" w="med" len="med"/>
            <a:tailEnd type="none" w="med" len="med"/>
          </a:ln>
        </p:spPr>
      </p:cxnSp>
      <p:sp>
        <p:nvSpPr>
          <p:cNvPr id="14" name="Google Shape;14;p2"/>
          <p:cNvSpPr txBox="1">
            <a:spLocks noGrp="1"/>
          </p:cNvSpPr>
          <p:nvPr>
            <p:ph type="ctrTitle"/>
          </p:nvPr>
        </p:nvSpPr>
        <p:spPr>
          <a:xfrm>
            <a:off x="720000" y="1681850"/>
            <a:ext cx="7704000" cy="14964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4500"/>
              <a:buNone/>
              <a:defRPr sz="4500">
                <a:solidFill>
                  <a:srgbClr val="FFFFFF"/>
                </a:solidFill>
              </a:defRPr>
            </a:lvl1pPr>
            <a:lvl2pPr lvl="1" algn="ctr">
              <a:spcBef>
                <a:spcPts val="0"/>
              </a:spcBef>
              <a:spcAft>
                <a:spcPts val="0"/>
              </a:spcAft>
              <a:buClr>
                <a:srgbClr val="FFFFFF"/>
              </a:buClr>
              <a:buSzPts val="4500"/>
              <a:buNone/>
              <a:defRPr sz="4500">
                <a:solidFill>
                  <a:srgbClr val="FFFFFF"/>
                </a:solidFill>
              </a:defRPr>
            </a:lvl2pPr>
            <a:lvl3pPr lvl="2" algn="ctr">
              <a:spcBef>
                <a:spcPts val="0"/>
              </a:spcBef>
              <a:spcAft>
                <a:spcPts val="0"/>
              </a:spcAft>
              <a:buClr>
                <a:srgbClr val="FFFFFF"/>
              </a:buClr>
              <a:buSzPts val="4500"/>
              <a:buNone/>
              <a:defRPr sz="4500">
                <a:solidFill>
                  <a:srgbClr val="FFFFFF"/>
                </a:solidFill>
              </a:defRPr>
            </a:lvl3pPr>
            <a:lvl4pPr lvl="3" algn="ctr">
              <a:spcBef>
                <a:spcPts val="0"/>
              </a:spcBef>
              <a:spcAft>
                <a:spcPts val="0"/>
              </a:spcAft>
              <a:buClr>
                <a:srgbClr val="FFFFFF"/>
              </a:buClr>
              <a:buSzPts val="4500"/>
              <a:buNone/>
              <a:defRPr sz="4500">
                <a:solidFill>
                  <a:srgbClr val="FFFFFF"/>
                </a:solidFill>
              </a:defRPr>
            </a:lvl4pPr>
            <a:lvl5pPr lvl="4" algn="ctr">
              <a:spcBef>
                <a:spcPts val="0"/>
              </a:spcBef>
              <a:spcAft>
                <a:spcPts val="0"/>
              </a:spcAft>
              <a:buClr>
                <a:srgbClr val="FFFFFF"/>
              </a:buClr>
              <a:buSzPts val="4500"/>
              <a:buNone/>
              <a:defRPr sz="4500">
                <a:solidFill>
                  <a:srgbClr val="FFFFFF"/>
                </a:solidFill>
              </a:defRPr>
            </a:lvl5pPr>
            <a:lvl6pPr lvl="5" algn="ctr">
              <a:spcBef>
                <a:spcPts val="0"/>
              </a:spcBef>
              <a:spcAft>
                <a:spcPts val="0"/>
              </a:spcAft>
              <a:buClr>
                <a:srgbClr val="FFFFFF"/>
              </a:buClr>
              <a:buSzPts val="4500"/>
              <a:buNone/>
              <a:defRPr sz="4500">
                <a:solidFill>
                  <a:srgbClr val="FFFFFF"/>
                </a:solidFill>
              </a:defRPr>
            </a:lvl6pPr>
            <a:lvl7pPr lvl="6" algn="ctr">
              <a:spcBef>
                <a:spcPts val="0"/>
              </a:spcBef>
              <a:spcAft>
                <a:spcPts val="0"/>
              </a:spcAft>
              <a:buClr>
                <a:srgbClr val="FFFFFF"/>
              </a:buClr>
              <a:buSzPts val="4500"/>
              <a:buNone/>
              <a:defRPr sz="4500">
                <a:solidFill>
                  <a:srgbClr val="FFFFFF"/>
                </a:solidFill>
              </a:defRPr>
            </a:lvl7pPr>
            <a:lvl8pPr lvl="7" algn="ctr">
              <a:spcBef>
                <a:spcPts val="0"/>
              </a:spcBef>
              <a:spcAft>
                <a:spcPts val="0"/>
              </a:spcAft>
              <a:buClr>
                <a:srgbClr val="FFFFFF"/>
              </a:buClr>
              <a:buSzPts val="4500"/>
              <a:buNone/>
              <a:defRPr sz="4500">
                <a:solidFill>
                  <a:srgbClr val="FFFFFF"/>
                </a:solidFill>
              </a:defRPr>
            </a:lvl8pPr>
            <a:lvl9pPr lvl="8" algn="ctr">
              <a:spcBef>
                <a:spcPts val="0"/>
              </a:spcBef>
              <a:spcAft>
                <a:spcPts val="0"/>
              </a:spcAft>
              <a:buClr>
                <a:srgbClr val="FFFFFF"/>
              </a:buClr>
              <a:buSzPts val="4500"/>
              <a:buNone/>
              <a:defRPr sz="4500">
                <a:solidFill>
                  <a:srgbClr val="FFFFFF"/>
                </a:solidFill>
              </a:defRPr>
            </a:lvl9pPr>
          </a:lstStyle>
          <a:p>
            <a:endParaRPr/>
          </a:p>
        </p:txBody>
      </p:sp>
      <p:sp>
        <p:nvSpPr>
          <p:cNvPr id="15" name="Google Shape;15;p2"/>
          <p:cNvSpPr txBox="1">
            <a:spLocks noGrp="1"/>
          </p:cNvSpPr>
          <p:nvPr>
            <p:ph type="subTitle" idx="1"/>
          </p:nvPr>
        </p:nvSpPr>
        <p:spPr>
          <a:xfrm>
            <a:off x="720000" y="3215125"/>
            <a:ext cx="7704000" cy="452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FFFFFF"/>
              </a:buClr>
              <a:buSzPts val="1800"/>
              <a:buNone/>
              <a:defRPr sz="1800">
                <a:solidFill>
                  <a:srgbClr val="FFFFFF"/>
                </a:solidFill>
              </a:defRPr>
            </a:lvl1pPr>
            <a:lvl2pPr lvl="1" algn="ctr">
              <a:lnSpc>
                <a:spcPct val="100000"/>
              </a:lnSpc>
              <a:spcBef>
                <a:spcPts val="0"/>
              </a:spcBef>
              <a:spcAft>
                <a:spcPts val="0"/>
              </a:spcAft>
              <a:buClr>
                <a:srgbClr val="FFFFFF"/>
              </a:buClr>
              <a:buSzPts val="1800"/>
              <a:buNone/>
              <a:defRPr sz="1800">
                <a:solidFill>
                  <a:srgbClr val="FFFFFF"/>
                </a:solidFill>
              </a:defRPr>
            </a:lvl2pPr>
            <a:lvl3pPr lvl="2" algn="ctr">
              <a:lnSpc>
                <a:spcPct val="100000"/>
              </a:lnSpc>
              <a:spcBef>
                <a:spcPts val="0"/>
              </a:spcBef>
              <a:spcAft>
                <a:spcPts val="0"/>
              </a:spcAft>
              <a:buClr>
                <a:srgbClr val="FFFFFF"/>
              </a:buClr>
              <a:buSzPts val="1800"/>
              <a:buNone/>
              <a:defRPr sz="1800">
                <a:solidFill>
                  <a:srgbClr val="FFFFFF"/>
                </a:solidFill>
              </a:defRPr>
            </a:lvl3pPr>
            <a:lvl4pPr lvl="3" algn="ctr">
              <a:lnSpc>
                <a:spcPct val="100000"/>
              </a:lnSpc>
              <a:spcBef>
                <a:spcPts val="0"/>
              </a:spcBef>
              <a:spcAft>
                <a:spcPts val="0"/>
              </a:spcAft>
              <a:buClr>
                <a:srgbClr val="FFFFFF"/>
              </a:buClr>
              <a:buSzPts val="1800"/>
              <a:buNone/>
              <a:defRPr sz="1800">
                <a:solidFill>
                  <a:srgbClr val="FFFFFF"/>
                </a:solidFill>
              </a:defRPr>
            </a:lvl4pPr>
            <a:lvl5pPr lvl="4" algn="ctr">
              <a:lnSpc>
                <a:spcPct val="100000"/>
              </a:lnSpc>
              <a:spcBef>
                <a:spcPts val="0"/>
              </a:spcBef>
              <a:spcAft>
                <a:spcPts val="0"/>
              </a:spcAft>
              <a:buClr>
                <a:srgbClr val="FFFFFF"/>
              </a:buClr>
              <a:buSzPts val="1800"/>
              <a:buNone/>
              <a:defRPr sz="1800">
                <a:solidFill>
                  <a:srgbClr val="FFFFFF"/>
                </a:solidFill>
              </a:defRPr>
            </a:lvl5pPr>
            <a:lvl6pPr lvl="5" algn="ctr">
              <a:lnSpc>
                <a:spcPct val="100000"/>
              </a:lnSpc>
              <a:spcBef>
                <a:spcPts val="0"/>
              </a:spcBef>
              <a:spcAft>
                <a:spcPts val="0"/>
              </a:spcAft>
              <a:buClr>
                <a:srgbClr val="FFFFFF"/>
              </a:buClr>
              <a:buSzPts val="1800"/>
              <a:buNone/>
              <a:defRPr sz="1800">
                <a:solidFill>
                  <a:srgbClr val="FFFFFF"/>
                </a:solidFill>
              </a:defRPr>
            </a:lvl6pPr>
            <a:lvl7pPr lvl="6" algn="ctr">
              <a:lnSpc>
                <a:spcPct val="100000"/>
              </a:lnSpc>
              <a:spcBef>
                <a:spcPts val="0"/>
              </a:spcBef>
              <a:spcAft>
                <a:spcPts val="0"/>
              </a:spcAft>
              <a:buClr>
                <a:srgbClr val="FFFFFF"/>
              </a:buClr>
              <a:buSzPts val="1800"/>
              <a:buNone/>
              <a:defRPr sz="1800">
                <a:solidFill>
                  <a:srgbClr val="FFFFFF"/>
                </a:solidFill>
              </a:defRPr>
            </a:lvl7pPr>
            <a:lvl8pPr lvl="7" algn="ctr">
              <a:lnSpc>
                <a:spcPct val="100000"/>
              </a:lnSpc>
              <a:spcBef>
                <a:spcPts val="0"/>
              </a:spcBef>
              <a:spcAft>
                <a:spcPts val="0"/>
              </a:spcAft>
              <a:buClr>
                <a:srgbClr val="FFFFFF"/>
              </a:buClr>
              <a:buSzPts val="1800"/>
              <a:buNone/>
              <a:defRPr sz="1800">
                <a:solidFill>
                  <a:srgbClr val="FFFFFF"/>
                </a:solidFill>
              </a:defRPr>
            </a:lvl8pPr>
            <a:lvl9pPr lvl="8" algn="ctr">
              <a:lnSpc>
                <a:spcPct val="100000"/>
              </a:lnSpc>
              <a:spcBef>
                <a:spcPts val="0"/>
              </a:spcBef>
              <a:spcAft>
                <a:spcPts val="0"/>
              </a:spcAft>
              <a:buClr>
                <a:srgbClr val="FFFFFF"/>
              </a:buClr>
              <a:buSzPts val="1800"/>
              <a:buNone/>
              <a:defRPr sz="1800">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1"/>
        </a:solidFill>
        <a:effectLst/>
      </p:bgPr>
    </p:bg>
    <p:spTree>
      <p:nvGrpSpPr>
        <p:cNvPr id="1" name="Shape 84"/>
        <p:cNvGrpSpPr/>
        <p:nvPr/>
      </p:nvGrpSpPr>
      <p:grpSpPr>
        <a:xfrm>
          <a:off x="0" y="0"/>
          <a:ext cx="0" cy="0"/>
          <a:chOff x="0" y="0"/>
          <a:chExt cx="0" cy="0"/>
        </a:xfrm>
      </p:grpSpPr>
      <p:sp>
        <p:nvSpPr>
          <p:cNvPr id="85" name="Google Shape;85;p11"/>
          <p:cNvSpPr txBox="1">
            <a:spLocks noGrp="1"/>
          </p:cNvSpPr>
          <p:nvPr>
            <p:ph type="subTitle" idx="1"/>
          </p:nvPr>
        </p:nvSpPr>
        <p:spPr>
          <a:xfrm>
            <a:off x="720000" y="2859185"/>
            <a:ext cx="7704000" cy="4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600"/>
              <a:buNone/>
              <a:defRPr>
                <a:solidFill>
                  <a:srgbClr val="FFFFFF"/>
                </a:solidFill>
              </a:defRPr>
            </a:lvl1pPr>
            <a:lvl2pPr lvl="1" algn="ctr" rtl="0">
              <a:lnSpc>
                <a:spcPct val="100000"/>
              </a:lnSpc>
              <a:spcBef>
                <a:spcPts val="0"/>
              </a:spcBef>
              <a:spcAft>
                <a:spcPts val="0"/>
              </a:spcAft>
              <a:buClr>
                <a:srgbClr val="FFFFFF"/>
              </a:buClr>
              <a:buSzPts val="1600"/>
              <a:buNone/>
              <a:defRPr sz="1600">
                <a:solidFill>
                  <a:srgbClr val="FFFFFF"/>
                </a:solidFill>
              </a:defRPr>
            </a:lvl2pPr>
            <a:lvl3pPr lvl="2" algn="ctr" rtl="0">
              <a:lnSpc>
                <a:spcPct val="100000"/>
              </a:lnSpc>
              <a:spcBef>
                <a:spcPts val="0"/>
              </a:spcBef>
              <a:spcAft>
                <a:spcPts val="0"/>
              </a:spcAft>
              <a:buClr>
                <a:srgbClr val="FFFFFF"/>
              </a:buClr>
              <a:buSzPts val="1600"/>
              <a:buNone/>
              <a:defRPr sz="1600">
                <a:solidFill>
                  <a:srgbClr val="FFFFFF"/>
                </a:solidFill>
              </a:defRPr>
            </a:lvl3pPr>
            <a:lvl4pPr lvl="3" algn="ctr" rtl="0">
              <a:lnSpc>
                <a:spcPct val="100000"/>
              </a:lnSpc>
              <a:spcBef>
                <a:spcPts val="0"/>
              </a:spcBef>
              <a:spcAft>
                <a:spcPts val="0"/>
              </a:spcAft>
              <a:buClr>
                <a:srgbClr val="FFFFFF"/>
              </a:buClr>
              <a:buSzPts val="1600"/>
              <a:buNone/>
              <a:defRPr sz="1600">
                <a:solidFill>
                  <a:srgbClr val="FFFFFF"/>
                </a:solidFill>
              </a:defRPr>
            </a:lvl4pPr>
            <a:lvl5pPr lvl="4" algn="ctr" rtl="0">
              <a:lnSpc>
                <a:spcPct val="100000"/>
              </a:lnSpc>
              <a:spcBef>
                <a:spcPts val="0"/>
              </a:spcBef>
              <a:spcAft>
                <a:spcPts val="0"/>
              </a:spcAft>
              <a:buClr>
                <a:srgbClr val="FFFFFF"/>
              </a:buClr>
              <a:buSzPts val="1600"/>
              <a:buNone/>
              <a:defRPr sz="1600">
                <a:solidFill>
                  <a:srgbClr val="FFFFFF"/>
                </a:solidFill>
              </a:defRPr>
            </a:lvl5pPr>
            <a:lvl6pPr lvl="5" algn="ctr" rtl="0">
              <a:lnSpc>
                <a:spcPct val="100000"/>
              </a:lnSpc>
              <a:spcBef>
                <a:spcPts val="0"/>
              </a:spcBef>
              <a:spcAft>
                <a:spcPts val="0"/>
              </a:spcAft>
              <a:buClr>
                <a:srgbClr val="FFFFFF"/>
              </a:buClr>
              <a:buSzPts val="1600"/>
              <a:buNone/>
              <a:defRPr sz="1600">
                <a:solidFill>
                  <a:srgbClr val="FFFFFF"/>
                </a:solidFill>
              </a:defRPr>
            </a:lvl6pPr>
            <a:lvl7pPr lvl="6" algn="ctr" rtl="0">
              <a:lnSpc>
                <a:spcPct val="100000"/>
              </a:lnSpc>
              <a:spcBef>
                <a:spcPts val="0"/>
              </a:spcBef>
              <a:spcAft>
                <a:spcPts val="0"/>
              </a:spcAft>
              <a:buClr>
                <a:srgbClr val="FFFFFF"/>
              </a:buClr>
              <a:buSzPts val="1600"/>
              <a:buNone/>
              <a:defRPr sz="1600">
                <a:solidFill>
                  <a:srgbClr val="FFFFFF"/>
                </a:solidFill>
              </a:defRPr>
            </a:lvl7pPr>
            <a:lvl8pPr lvl="7" algn="ctr" rtl="0">
              <a:lnSpc>
                <a:spcPct val="100000"/>
              </a:lnSpc>
              <a:spcBef>
                <a:spcPts val="0"/>
              </a:spcBef>
              <a:spcAft>
                <a:spcPts val="0"/>
              </a:spcAft>
              <a:buClr>
                <a:srgbClr val="FFFFFF"/>
              </a:buClr>
              <a:buSzPts val="1600"/>
              <a:buNone/>
              <a:defRPr sz="1600">
                <a:solidFill>
                  <a:srgbClr val="FFFFFF"/>
                </a:solidFill>
              </a:defRPr>
            </a:lvl8pPr>
            <a:lvl9pPr lvl="8" algn="ctr" rtl="0">
              <a:lnSpc>
                <a:spcPct val="100000"/>
              </a:lnSpc>
              <a:spcBef>
                <a:spcPts val="0"/>
              </a:spcBef>
              <a:spcAft>
                <a:spcPts val="0"/>
              </a:spcAft>
              <a:buClr>
                <a:srgbClr val="FFFFFF"/>
              </a:buClr>
              <a:buSzPts val="1600"/>
              <a:buNone/>
              <a:defRPr sz="1600">
                <a:solidFill>
                  <a:srgbClr val="FFFFFF"/>
                </a:solidFill>
              </a:defRPr>
            </a:lvl9pPr>
          </a:lstStyle>
          <a:p>
            <a:endParaRPr/>
          </a:p>
        </p:txBody>
      </p:sp>
      <p:sp>
        <p:nvSpPr>
          <p:cNvPr id="86" name="Google Shape;86;p11"/>
          <p:cNvSpPr txBox="1">
            <a:spLocks noGrp="1"/>
          </p:cNvSpPr>
          <p:nvPr>
            <p:ph type="title" hasCustomPrompt="1"/>
          </p:nvPr>
        </p:nvSpPr>
        <p:spPr>
          <a:xfrm>
            <a:off x="720000" y="1593256"/>
            <a:ext cx="7704000" cy="1348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4"/>
              </a:buClr>
              <a:buSzPts val="8500"/>
              <a:buFont typeface="Roboto Slab Regular"/>
              <a:buNone/>
              <a:defRPr sz="8500">
                <a:solidFill>
                  <a:schemeClr val="accent4"/>
                </a:solidFill>
                <a:latin typeface="Roboto Slab Regular"/>
                <a:ea typeface="Roboto Slab Regular"/>
                <a:cs typeface="Roboto Slab Regular"/>
                <a:sym typeface="Roboto Slab Regular"/>
              </a:defRPr>
            </a:lvl1pPr>
            <a:lvl2pPr lvl="1" algn="ctr">
              <a:spcBef>
                <a:spcPts val="0"/>
              </a:spcBef>
              <a:spcAft>
                <a:spcPts val="0"/>
              </a:spcAft>
              <a:buClr>
                <a:schemeClr val="accent4"/>
              </a:buClr>
              <a:buSzPts val="12000"/>
              <a:buFont typeface="Roboto Slab Regular"/>
              <a:buNone/>
              <a:defRPr sz="12000">
                <a:solidFill>
                  <a:schemeClr val="accent4"/>
                </a:solidFill>
                <a:latin typeface="Roboto Slab Regular"/>
                <a:ea typeface="Roboto Slab Regular"/>
                <a:cs typeface="Roboto Slab Regular"/>
                <a:sym typeface="Roboto Slab Regular"/>
              </a:defRPr>
            </a:lvl2pPr>
            <a:lvl3pPr lvl="2" algn="ctr">
              <a:spcBef>
                <a:spcPts val="0"/>
              </a:spcBef>
              <a:spcAft>
                <a:spcPts val="0"/>
              </a:spcAft>
              <a:buClr>
                <a:schemeClr val="accent4"/>
              </a:buClr>
              <a:buSzPts val="12000"/>
              <a:buFont typeface="Roboto Slab Regular"/>
              <a:buNone/>
              <a:defRPr sz="12000">
                <a:solidFill>
                  <a:schemeClr val="accent4"/>
                </a:solidFill>
                <a:latin typeface="Roboto Slab Regular"/>
                <a:ea typeface="Roboto Slab Regular"/>
                <a:cs typeface="Roboto Slab Regular"/>
                <a:sym typeface="Roboto Slab Regular"/>
              </a:defRPr>
            </a:lvl3pPr>
            <a:lvl4pPr lvl="3" algn="ctr">
              <a:spcBef>
                <a:spcPts val="0"/>
              </a:spcBef>
              <a:spcAft>
                <a:spcPts val="0"/>
              </a:spcAft>
              <a:buClr>
                <a:schemeClr val="accent4"/>
              </a:buClr>
              <a:buSzPts val="12000"/>
              <a:buFont typeface="Roboto Slab Regular"/>
              <a:buNone/>
              <a:defRPr sz="12000">
                <a:solidFill>
                  <a:schemeClr val="accent4"/>
                </a:solidFill>
                <a:latin typeface="Roboto Slab Regular"/>
                <a:ea typeface="Roboto Slab Regular"/>
                <a:cs typeface="Roboto Slab Regular"/>
                <a:sym typeface="Roboto Slab Regular"/>
              </a:defRPr>
            </a:lvl4pPr>
            <a:lvl5pPr lvl="4" algn="ctr">
              <a:spcBef>
                <a:spcPts val="0"/>
              </a:spcBef>
              <a:spcAft>
                <a:spcPts val="0"/>
              </a:spcAft>
              <a:buClr>
                <a:schemeClr val="accent4"/>
              </a:buClr>
              <a:buSzPts val="12000"/>
              <a:buFont typeface="Roboto Slab Regular"/>
              <a:buNone/>
              <a:defRPr sz="12000">
                <a:solidFill>
                  <a:schemeClr val="accent4"/>
                </a:solidFill>
                <a:latin typeface="Roboto Slab Regular"/>
                <a:ea typeface="Roboto Slab Regular"/>
                <a:cs typeface="Roboto Slab Regular"/>
                <a:sym typeface="Roboto Slab Regular"/>
              </a:defRPr>
            </a:lvl5pPr>
            <a:lvl6pPr lvl="5" algn="ctr">
              <a:spcBef>
                <a:spcPts val="0"/>
              </a:spcBef>
              <a:spcAft>
                <a:spcPts val="0"/>
              </a:spcAft>
              <a:buClr>
                <a:schemeClr val="accent4"/>
              </a:buClr>
              <a:buSzPts val="12000"/>
              <a:buFont typeface="Roboto Slab Regular"/>
              <a:buNone/>
              <a:defRPr sz="12000">
                <a:solidFill>
                  <a:schemeClr val="accent4"/>
                </a:solidFill>
                <a:latin typeface="Roboto Slab Regular"/>
                <a:ea typeface="Roboto Slab Regular"/>
                <a:cs typeface="Roboto Slab Regular"/>
                <a:sym typeface="Roboto Slab Regular"/>
              </a:defRPr>
            </a:lvl6pPr>
            <a:lvl7pPr lvl="6" algn="ctr">
              <a:spcBef>
                <a:spcPts val="0"/>
              </a:spcBef>
              <a:spcAft>
                <a:spcPts val="0"/>
              </a:spcAft>
              <a:buClr>
                <a:schemeClr val="accent4"/>
              </a:buClr>
              <a:buSzPts val="12000"/>
              <a:buFont typeface="Roboto Slab Regular"/>
              <a:buNone/>
              <a:defRPr sz="12000">
                <a:solidFill>
                  <a:schemeClr val="accent4"/>
                </a:solidFill>
                <a:latin typeface="Roboto Slab Regular"/>
                <a:ea typeface="Roboto Slab Regular"/>
                <a:cs typeface="Roboto Slab Regular"/>
                <a:sym typeface="Roboto Slab Regular"/>
              </a:defRPr>
            </a:lvl7pPr>
            <a:lvl8pPr lvl="7" algn="ctr">
              <a:spcBef>
                <a:spcPts val="0"/>
              </a:spcBef>
              <a:spcAft>
                <a:spcPts val="0"/>
              </a:spcAft>
              <a:buClr>
                <a:schemeClr val="accent4"/>
              </a:buClr>
              <a:buSzPts val="12000"/>
              <a:buFont typeface="Roboto Slab Regular"/>
              <a:buNone/>
              <a:defRPr sz="12000">
                <a:solidFill>
                  <a:schemeClr val="accent4"/>
                </a:solidFill>
                <a:latin typeface="Roboto Slab Regular"/>
                <a:ea typeface="Roboto Slab Regular"/>
                <a:cs typeface="Roboto Slab Regular"/>
                <a:sym typeface="Roboto Slab Regular"/>
              </a:defRPr>
            </a:lvl8pPr>
            <a:lvl9pPr lvl="8" algn="ctr">
              <a:spcBef>
                <a:spcPts val="0"/>
              </a:spcBef>
              <a:spcAft>
                <a:spcPts val="0"/>
              </a:spcAft>
              <a:buClr>
                <a:schemeClr val="accent4"/>
              </a:buClr>
              <a:buSzPts val="12000"/>
              <a:buFont typeface="Roboto Slab Regular"/>
              <a:buNone/>
              <a:defRPr sz="12000">
                <a:solidFill>
                  <a:schemeClr val="accent4"/>
                </a:solidFill>
                <a:latin typeface="Roboto Slab Regular"/>
                <a:ea typeface="Roboto Slab Regular"/>
                <a:cs typeface="Roboto Slab Regular"/>
                <a:sym typeface="Roboto Slab Regular"/>
              </a:defRPr>
            </a:lvl9pPr>
          </a:lstStyle>
          <a:p>
            <a:r>
              <a:t>xx%</a:t>
            </a:r>
          </a:p>
        </p:txBody>
      </p:sp>
      <p:cxnSp>
        <p:nvCxnSpPr>
          <p:cNvPr id="90" name="Google Shape;90;p11"/>
          <p:cNvCxnSpPr/>
          <p:nvPr/>
        </p:nvCxnSpPr>
        <p:spPr>
          <a:xfrm>
            <a:off x="2533050" y="3626444"/>
            <a:ext cx="4077900" cy="0"/>
          </a:xfrm>
          <a:prstGeom prst="straightConnector1">
            <a:avLst/>
          </a:prstGeom>
          <a:noFill/>
          <a:ln w="28575" cap="flat" cmpd="sng">
            <a:solidFill>
              <a:srgbClr val="A8BBBF"/>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Bullet Points">
  <p:cSld name="CUSTOM">
    <p:spTree>
      <p:nvGrpSpPr>
        <p:cNvPr id="1" name="Shape 92"/>
        <p:cNvGrpSpPr/>
        <p:nvPr/>
      </p:nvGrpSpPr>
      <p:grpSpPr>
        <a:xfrm>
          <a:off x="0" y="0"/>
          <a:ext cx="0" cy="0"/>
          <a:chOff x="0" y="0"/>
          <a:chExt cx="0" cy="0"/>
        </a:xfrm>
      </p:grpSpPr>
      <p:sp>
        <p:nvSpPr>
          <p:cNvPr id="94" name="Google Shape;94;p13"/>
          <p:cNvSpPr txBox="1">
            <a:spLocks noGrp="1"/>
          </p:cNvSpPr>
          <p:nvPr>
            <p:ph type="title"/>
          </p:nvPr>
        </p:nvSpPr>
        <p:spPr>
          <a:xfrm>
            <a:off x="720000" y="538896"/>
            <a:ext cx="7708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5" name="Google Shape;95;p13"/>
          <p:cNvSpPr txBox="1">
            <a:spLocks noGrp="1"/>
          </p:cNvSpPr>
          <p:nvPr>
            <p:ph type="body" idx="1"/>
          </p:nvPr>
        </p:nvSpPr>
        <p:spPr>
          <a:xfrm>
            <a:off x="593275" y="1247450"/>
            <a:ext cx="7830600" cy="3357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accent1"/>
              </a:buClr>
              <a:buSzPts val="1200"/>
              <a:buChar char="●"/>
              <a:defRPr sz="1200">
                <a:solidFill>
                  <a:schemeClr val="accent1"/>
                </a:solidFill>
              </a:defRPr>
            </a:lvl1pPr>
            <a:lvl2pPr marL="914400" lvl="1" indent="-304800" rtl="0">
              <a:spcBef>
                <a:spcPts val="1600"/>
              </a:spcBef>
              <a:spcAft>
                <a:spcPts val="0"/>
              </a:spcAft>
              <a:buClr>
                <a:schemeClr val="accent1"/>
              </a:buClr>
              <a:buSzPts val="1200"/>
              <a:buChar char="○"/>
              <a:defRPr sz="1200">
                <a:solidFill>
                  <a:schemeClr val="accent1"/>
                </a:solidFill>
              </a:defRPr>
            </a:lvl2pPr>
            <a:lvl3pPr marL="1371600" lvl="2" indent="-304800" rtl="0">
              <a:spcBef>
                <a:spcPts val="1600"/>
              </a:spcBef>
              <a:spcAft>
                <a:spcPts val="0"/>
              </a:spcAft>
              <a:buClr>
                <a:schemeClr val="accent1"/>
              </a:buClr>
              <a:buSzPts val="1200"/>
              <a:buChar char="■"/>
              <a:defRPr sz="1200">
                <a:solidFill>
                  <a:schemeClr val="accent1"/>
                </a:solidFill>
              </a:defRPr>
            </a:lvl3pPr>
            <a:lvl4pPr marL="1828800" lvl="3" indent="-304800" rtl="0">
              <a:spcBef>
                <a:spcPts val="1600"/>
              </a:spcBef>
              <a:spcAft>
                <a:spcPts val="0"/>
              </a:spcAft>
              <a:buClr>
                <a:schemeClr val="accent1"/>
              </a:buClr>
              <a:buSzPts val="1200"/>
              <a:buChar char="●"/>
              <a:defRPr>
                <a:solidFill>
                  <a:schemeClr val="accent1"/>
                </a:solidFill>
              </a:defRPr>
            </a:lvl4pPr>
            <a:lvl5pPr marL="2286000" lvl="4" indent="-304800" rtl="0">
              <a:spcBef>
                <a:spcPts val="1600"/>
              </a:spcBef>
              <a:spcAft>
                <a:spcPts val="0"/>
              </a:spcAft>
              <a:buClr>
                <a:schemeClr val="accent1"/>
              </a:buClr>
              <a:buSzPts val="1200"/>
              <a:buChar char="○"/>
              <a:defRPr>
                <a:solidFill>
                  <a:schemeClr val="accent1"/>
                </a:solidFill>
              </a:defRPr>
            </a:lvl5pPr>
            <a:lvl6pPr marL="2743200" lvl="5" indent="-304800" rtl="0">
              <a:spcBef>
                <a:spcPts val="1600"/>
              </a:spcBef>
              <a:spcAft>
                <a:spcPts val="0"/>
              </a:spcAft>
              <a:buClr>
                <a:schemeClr val="accent1"/>
              </a:buClr>
              <a:buSzPts val="1200"/>
              <a:buChar char="■"/>
              <a:defRPr>
                <a:solidFill>
                  <a:schemeClr val="accent1"/>
                </a:solidFill>
              </a:defRPr>
            </a:lvl6pPr>
            <a:lvl7pPr marL="3200400" lvl="6" indent="-304800" rtl="0">
              <a:spcBef>
                <a:spcPts val="1600"/>
              </a:spcBef>
              <a:spcAft>
                <a:spcPts val="0"/>
              </a:spcAft>
              <a:buClr>
                <a:schemeClr val="accent1"/>
              </a:buClr>
              <a:buSzPts val="1200"/>
              <a:buChar char="●"/>
              <a:defRPr>
                <a:solidFill>
                  <a:schemeClr val="accent1"/>
                </a:solidFill>
              </a:defRPr>
            </a:lvl7pPr>
            <a:lvl8pPr marL="3657600" lvl="7" indent="-304800" rtl="0">
              <a:spcBef>
                <a:spcPts val="1600"/>
              </a:spcBef>
              <a:spcAft>
                <a:spcPts val="0"/>
              </a:spcAft>
              <a:buClr>
                <a:schemeClr val="accent1"/>
              </a:buClr>
              <a:buSzPts val="1200"/>
              <a:buChar char="○"/>
              <a:defRPr>
                <a:solidFill>
                  <a:schemeClr val="accent1"/>
                </a:solidFill>
              </a:defRPr>
            </a:lvl8pPr>
            <a:lvl9pPr marL="4114800" lvl="8" indent="-304800" rtl="0">
              <a:spcBef>
                <a:spcPts val="1600"/>
              </a:spcBef>
              <a:spcAft>
                <a:spcPts val="1600"/>
              </a:spcAft>
              <a:buClr>
                <a:schemeClr val="accent1"/>
              </a:buClr>
              <a:buSzPts val="1200"/>
              <a:buChar char="■"/>
              <a:defRPr>
                <a:solidFill>
                  <a:schemeClr val="accen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CUSTOM_2">
    <p:spTree>
      <p:nvGrpSpPr>
        <p:cNvPr id="1" name="Shape 135"/>
        <p:cNvGrpSpPr/>
        <p:nvPr/>
      </p:nvGrpSpPr>
      <p:grpSpPr>
        <a:xfrm>
          <a:off x="0" y="0"/>
          <a:ext cx="0" cy="0"/>
          <a:chOff x="0" y="0"/>
          <a:chExt cx="0" cy="0"/>
        </a:xfrm>
      </p:grpSpPr>
      <p:sp>
        <p:nvSpPr>
          <p:cNvPr id="157" name="Google Shape;157;p15"/>
          <p:cNvSpPr txBox="1">
            <a:spLocks noGrp="1"/>
          </p:cNvSpPr>
          <p:nvPr>
            <p:ph type="subTitle" idx="1"/>
          </p:nvPr>
        </p:nvSpPr>
        <p:spPr>
          <a:xfrm>
            <a:off x="1321050" y="3105650"/>
            <a:ext cx="1845600" cy="70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58" name="Google Shape;158;p15"/>
          <p:cNvSpPr txBox="1">
            <a:spLocks noGrp="1"/>
          </p:cNvSpPr>
          <p:nvPr>
            <p:ph type="subTitle" idx="2"/>
          </p:nvPr>
        </p:nvSpPr>
        <p:spPr>
          <a:xfrm>
            <a:off x="1321050" y="2459725"/>
            <a:ext cx="1845600" cy="706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159" name="Google Shape;159;p15"/>
          <p:cNvSpPr txBox="1">
            <a:spLocks noGrp="1"/>
          </p:cNvSpPr>
          <p:nvPr>
            <p:ph type="subTitle" idx="3"/>
          </p:nvPr>
        </p:nvSpPr>
        <p:spPr>
          <a:xfrm>
            <a:off x="3649200" y="3105650"/>
            <a:ext cx="1845600" cy="70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60" name="Google Shape;160;p15"/>
          <p:cNvSpPr txBox="1">
            <a:spLocks noGrp="1"/>
          </p:cNvSpPr>
          <p:nvPr>
            <p:ph type="subTitle" idx="4"/>
          </p:nvPr>
        </p:nvSpPr>
        <p:spPr>
          <a:xfrm>
            <a:off x="3649200" y="2459725"/>
            <a:ext cx="1845600" cy="706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161" name="Google Shape;161;p15"/>
          <p:cNvSpPr txBox="1">
            <a:spLocks noGrp="1"/>
          </p:cNvSpPr>
          <p:nvPr>
            <p:ph type="subTitle" idx="5"/>
          </p:nvPr>
        </p:nvSpPr>
        <p:spPr>
          <a:xfrm>
            <a:off x="5977350" y="3105650"/>
            <a:ext cx="1845600" cy="70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62" name="Google Shape;162;p15"/>
          <p:cNvSpPr txBox="1">
            <a:spLocks noGrp="1"/>
          </p:cNvSpPr>
          <p:nvPr>
            <p:ph type="subTitle" idx="6"/>
          </p:nvPr>
        </p:nvSpPr>
        <p:spPr>
          <a:xfrm>
            <a:off x="5977350" y="2459725"/>
            <a:ext cx="1845600" cy="706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163" name="Google Shape;163;p15"/>
          <p:cNvSpPr txBox="1">
            <a:spLocks noGrp="1"/>
          </p:cNvSpPr>
          <p:nvPr>
            <p:ph type="title"/>
          </p:nvPr>
        </p:nvSpPr>
        <p:spPr>
          <a:xfrm>
            <a:off x="720000" y="538896"/>
            <a:ext cx="77085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2376" y="538896"/>
            <a:ext cx="7708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F6F8C"/>
              </a:buClr>
              <a:buSzPts val="2800"/>
              <a:buFont typeface="Roboto Slab"/>
              <a:buNone/>
              <a:defRPr sz="2800">
                <a:solidFill>
                  <a:srgbClr val="4F6F8C"/>
                </a:solidFill>
                <a:latin typeface="Roboto Slab"/>
                <a:ea typeface="Roboto Slab"/>
                <a:cs typeface="Roboto Slab"/>
                <a:sym typeface="Roboto Slab"/>
              </a:defRPr>
            </a:lvl1pPr>
            <a:lvl2pPr lvl="1">
              <a:spcBef>
                <a:spcPts val="0"/>
              </a:spcBef>
              <a:spcAft>
                <a:spcPts val="0"/>
              </a:spcAft>
              <a:buClr>
                <a:schemeClr val="dk1"/>
              </a:buClr>
              <a:buSzPts val="2800"/>
              <a:buFont typeface="Old Standard TT"/>
              <a:buNone/>
              <a:defRPr sz="2800" i="1">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2800"/>
              <a:buFont typeface="Old Standard TT"/>
              <a:buNone/>
              <a:defRPr sz="2800" i="1">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2800"/>
              <a:buFont typeface="Old Standard TT"/>
              <a:buNone/>
              <a:defRPr sz="2800" i="1">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2800"/>
              <a:buFont typeface="Old Standard TT"/>
              <a:buNone/>
              <a:defRPr sz="2800" i="1">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2800"/>
              <a:buFont typeface="Old Standard TT"/>
              <a:buNone/>
              <a:defRPr sz="2800" i="1">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2800"/>
              <a:buFont typeface="Old Standard TT"/>
              <a:buNone/>
              <a:defRPr sz="2800" i="1">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2800"/>
              <a:buFont typeface="Old Standard TT"/>
              <a:buNone/>
              <a:defRPr sz="2800" i="1">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2800"/>
              <a:buFont typeface="Old Standard TT"/>
              <a:buNone/>
              <a:defRPr sz="2800" i="1">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720000" y="1247450"/>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accent1"/>
              </a:buClr>
              <a:buSzPts val="1600"/>
              <a:buFont typeface="Roboto"/>
              <a:buChar char="●"/>
              <a:defRPr sz="1600">
                <a:solidFill>
                  <a:schemeClr val="accent1"/>
                </a:solidFill>
                <a:latin typeface="Roboto"/>
                <a:ea typeface="Roboto"/>
                <a:cs typeface="Roboto"/>
                <a:sym typeface="Roboto"/>
              </a:defRPr>
            </a:lvl1pPr>
            <a:lvl2pPr marL="914400" lvl="1" indent="-317500">
              <a:lnSpc>
                <a:spcPct val="115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2pPr>
            <a:lvl3pPr marL="1371600" lvl="2" indent="-317500">
              <a:lnSpc>
                <a:spcPct val="115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3pPr>
            <a:lvl4pPr marL="1828800" lvl="3" indent="-304800">
              <a:lnSpc>
                <a:spcPct val="115000"/>
              </a:lnSpc>
              <a:spcBef>
                <a:spcPts val="1600"/>
              </a:spcBef>
              <a:spcAft>
                <a:spcPts val="0"/>
              </a:spcAft>
              <a:buClr>
                <a:schemeClr val="accent1"/>
              </a:buClr>
              <a:buSzPts val="1200"/>
              <a:buFont typeface="Roboto"/>
              <a:buChar char="●"/>
              <a:defRPr sz="1200">
                <a:solidFill>
                  <a:schemeClr val="accent1"/>
                </a:solidFill>
                <a:latin typeface="Roboto"/>
                <a:ea typeface="Roboto"/>
                <a:cs typeface="Roboto"/>
                <a:sym typeface="Roboto"/>
              </a:defRPr>
            </a:lvl4pPr>
            <a:lvl5pPr marL="2286000" lvl="4" indent="-304800">
              <a:lnSpc>
                <a:spcPct val="115000"/>
              </a:lnSpc>
              <a:spcBef>
                <a:spcPts val="1600"/>
              </a:spcBef>
              <a:spcAft>
                <a:spcPts val="0"/>
              </a:spcAft>
              <a:buClr>
                <a:schemeClr val="accent1"/>
              </a:buClr>
              <a:buSzPts val="1200"/>
              <a:buFont typeface="Roboto"/>
              <a:buChar char="○"/>
              <a:defRPr sz="1200">
                <a:solidFill>
                  <a:schemeClr val="accent1"/>
                </a:solidFill>
                <a:latin typeface="Roboto"/>
                <a:ea typeface="Roboto"/>
                <a:cs typeface="Roboto"/>
                <a:sym typeface="Roboto"/>
              </a:defRPr>
            </a:lvl5pPr>
            <a:lvl6pPr marL="2743200" lvl="5" indent="-304800">
              <a:lnSpc>
                <a:spcPct val="115000"/>
              </a:lnSpc>
              <a:spcBef>
                <a:spcPts val="1600"/>
              </a:spcBef>
              <a:spcAft>
                <a:spcPts val="0"/>
              </a:spcAft>
              <a:buClr>
                <a:schemeClr val="accent1"/>
              </a:buClr>
              <a:buSzPts val="1200"/>
              <a:buFont typeface="Roboto"/>
              <a:buChar char="■"/>
              <a:defRPr sz="1200">
                <a:solidFill>
                  <a:schemeClr val="accent1"/>
                </a:solidFill>
                <a:latin typeface="Roboto"/>
                <a:ea typeface="Roboto"/>
                <a:cs typeface="Roboto"/>
                <a:sym typeface="Roboto"/>
              </a:defRPr>
            </a:lvl6pPr>
            <a:lvl7pPr marL="3200400" lvl="6" indent="-304800">
              <a:lnSpc>
                <a:spcPct val="115000"/>
              </a:lnSpc>
              <a:spcBef>
                <a:spcPts val="1600"/>
              </a:spcBef>
              <a:spcAft>
                <a:spcPts val="0"/>
              </a:spcAft>
              <a:buClr>
                <a:schemeClr val="accent1"/>
              </a:buClr>
              <a:buSzPts val="1200"/>
              <a:buFont typeface="Roboto"/>
              <a:buChar char="●"/>
              <a:defRPr sz="1200">
                <a:solidFill>
                  <a:schemeClr val="accent1"/>
                </a:solidFill>
                <a:latin typeface="Roboto"/>
                <a:ea typeface="Roboto"/>
                <a:cs typeface="Roboto"/>
                <a:sym typeface="Roboto"/>
              </a:defRPr>
            </a:lvl7pPr>
            <a:lvl8pPr marL="3657600" lvl="7" indent="-304800">
              <a:lnSpc>
                <a:spcPct val="115000"/>
              </a:lnSpc>
              <a:spcBef>
                <a:spcPts val="1600"/>
              </a:spcBef>
              <a:spcAft>
                <a:spcPts val="0"/>
              </a:spcAft>
              <a:buClr>
                <a:schemeClr val="accent1"/>
              </a:buClr>
              <a:buSzPts val="1200"/>
              <a:buFont typeface="Roboto"/>
              <a:buChar char="○"/>
              <a:defRPr sz="1200">
                <a:solidFill>
                  <a:schemeClr val="accent1"/>
                </a:solidFill>
                <a:latin typeface="Roboto"/>
                <a:ea typeface="Roboto"/>
                <a:cs typeface="Roboto"/>
                <a:sym typeface="Roboto"/>
              </a:defRPr>
            </a:lvl8pPr>
            <a:lvl9pPr marL="4114800" lvl="8" indent="-304800">
              <a:lnSpc>
                <a:spcPct val="115000"/>
              </a:lnSpc>
              <a:spcBef>
                <a:spcPts val="1600"/>
              </a:spcBef>
              <a:spcAft>
                <a:spcPts val="1600"/>
              </a:spcAft>
              <a:buClr>
                <a:schemeClr val="accent1"/>
              </a:buClr>
              <a:buSzPts val="1200"/>
              <a:buFont typeface="Roboto"/>
              <a:buChar char="■"/>
              <a:defRPr sz="1200">
                <a:solidFill>
                  <a:schemeClr val="accent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7" r:id="rId2"/>
    <p:sldLayoutId id="2147483658" r:id="rId3"/>
    <p:sldLayoutId id="2147483659" r:id="rId4"/>
    <p:sldLayoutId id="214748366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tiff"/><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tif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tiff"/><Relationship Id="rId7" Type="http://schemas.openxmlformats.org/officeDocument/2006/relationships/image" Target="../media/image46.tif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5.tiff"/><Relationship Id="rId5" Type="http://schemas.openxmlformats.org/officeDocument/2006/relationships/image" Target="../media/image44.tiff"/><Relationship Id="rId4" Type="http://schemas.openxmlformats.org/officeDocument/2006/relationships/image" Target="../media/image43.tiff"/></Relationships>
</file>

<file path=ppt/slides/_rels/slide2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4.xml"/><Relationship Id="rId5" Type="http://schemas.openxmlformats.org/officeDocument/2006/relationships/image" Target="../media/image46.tiff"/><Relationship Id="rId4" Type="http://schemas.openxmlformats.org/officeDocument/2006/relationships/image" Target="../media/image45.tiff"/></Relationships>
</file>

<file path=ppt/slides/_rels/slide2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4.xml"/><Relationship Id="rId5" Type="http://schemas.openxmlformats.org/officeDocument/2006/relationships/image" Target="../media/image46.tiff"/><Relationship Id="rId4" Type="http://schemas.openxmlformats.org/officeDocument/2006/relationships/image" Target="../media/image45.tiff"/></Relationships>
</file>

<file path=ppt/slides/_rels/slide24.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image" Target="../media/image42.tiff"/><Relationship Id="rId7" Type="http://schemas.openxmlformats.org/officeDocument/2006/relationships/image" Target="../media/image50.tif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9.tiff"/><Relationship Id="rId11" Type="http://schemas.openxmlformats.org/officeDocument/2006/relationships/image" Target="../media/image54.tiff"/><Relationship Id="rId5" Type="http://schemas.openxmlformats.org/officeDocument/2006/relationships/image" Target="../media/image48.tiff"/><Relationship Id="rId10" Type="http://schemas.openxmlformats.org/officeDocument/2006/relationships/image" Target="../media/image53.tiff"/><Relationship Id="rId4" Type="http://schemas.openxmlformats.org/officeDocument/2006/relationships/image" Target="../media/image47.tiff"/><Relationship Id="rId9" Type="http://schemas.openxmlformats.org/officeDocument/2006/relationships/image" Target="../media/image52.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57.tiff"/><Relationship Id="rId4" Type="http://schemas.openxmlformats.org/officeDocument/2006/relationships/image" Target="../media/image56.tiff"/></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1.png"/><Relationship Id="rId11" Type="http://schemas.openxmlformats.org/officeDocument/2006/relationships/image" Target="../media/image67.png"/><Relationship Id="rId5" Type="http://schemas.openxmlformats.org/officeDocument/2006/relationships/image" Target="../media/image60.png"/><Relationship Id="rId10" Type="http://schemas.openxmlformats.org/officeDocument/2006/relationships/image" Target="../media/image66.png"/><Relationship Id="rId4" Type="http://schemas.openxmlformats.org/officeDocument/2006/relationships/image" Target="../media/image59.png"/><Relationship Id="rId9"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1.png"/><Relationship Id="rId11" Type="http://schemas.openxmlformats.org/officeDocument/2006/relationships/image" Target="../media/image67.png"/><Relationship Id="rId5" Type="http://schemas.openxmlformats.org/officeDocument/2006/relationships/image" Target="../media/image60.png"/><Relationship Id="rId10" Type="http://schemas.openxmlformats.org/officeDocument/2006/relationships/image" Target="../media/image66.png"/><Relationship Id="rId4" Type="http://schemas.openxmlformats.org/officeDocument/2006/relationships/image" Target="../media/image59.png"/><Relationship Id="rId9"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4F6F8C"/>
        </a:solidFill>
        <a:effectLst/>
      </p:bgPr>
    </p:bg>
    <p:spTree>
      <p:nvGrpSpPr>
        <p:cNvPr id="1" name="Shape 274"/>
        <p:cNvGrpSpPr/>
        <p:nvPr/>
      </p:nvGrpSpPr>
      <p:grpSpPr>
        <a:xfrm>
          <a:off x="0" y="0"/>
          <a:ext cx="0" cy="0"/>
          <a:chOff x="0" y="0"/>
          <a:chExt cx="0" cy="0"/>
        </a:xfrm>
      </p:grpSpPr>
      <p:sp>
        <p:nvSpPr>
          <p:cNvPr id="275" name="Google Shape;275;p24"/>
          <p:cNvSpPr txBox="1">
            <a:spLocks noGrp="1"/>
          </p:cNvSpPr>
          <p:nvPr>
            <p:ph type="ctrTitle"/>
          </p:nvPr>
        </p:nvSpPr>
        <p:spPr>
          <a:xfrm>
            <a:off x="311700" y="1641709"/>
            <a:ext cx="8520600" cy="100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Demystifying Contrastive Self-Supervised Learning:</a:t>
            </a:r>
            <a:br>
              <a:rPr lang="en" sz="2400" dirty="0">
                <a:solidFill>
                  <a:srgbClr val="FFFFFF"/>
                </a:solidFill>
              </a:rPr>
            </a:br>
            <a:r>
              <a:rPr lang="en" sz="2400" dirty="0">
                <a:solidFill>
                  <a:srgbClr val="FFFFFF"/>
                </a:solidFill>
              </a:rPr>
              <a:t>Invariances, Augmentations and Dataset </a:t>
            </a:r>
            <a:r>
              <a:rPr lang="en" sz="2400" dirty="0"/>
              <a:t>Biases</a:t>
            </a:r>
            <a:endParaRPr sz="2400" dirty="0">
              <a:solidFill>
                <a:schemeClr val="accent4"/>
              </a:solidFill>
            </a:endParaRPr>
          </a:p>
        </p:txBody>
      </p:sp>
      <p:sp>
        <p:nvSpPr>
          <p:cNvPr id="276" name="Google Shape;276;p24"/>
          <p:cNvSpPr txBox="1">
            <a:spLocks noGrp="1"/>
          </p:cNvSpPr>
          <p:nvPr>
            <p:ph type="subTitle" idx="1"/>
          </p:nvPr>
        </p:nvSpPr>
        <p:spPr>
          <a:xfrm>
            <a:off x="311700" y="2750738"/>
            <a:ext cx="8520600" cy="45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solidFill>
                  <a:srgbClr val="FFFFFF"/>
                </a:solidFill>
              </a:rPr>
              <a:t>Senthil </a:t>
            </a:r>
            <a:r>
              <a:rPr lang="en" sz="1400" dirty="0" err="1">
                <a:solidFill>
                  <a:srgbClr val="FFFFFF"/>
                </a:solidFill>
              </a:rPr>
              <a:t>Purushwalkam</a:t>
            </a:r>
            <a:r>
              <a:rPr lang="en" sz="1400" dirty="0">
                <a:solidFill>
                  <a:srgbClr val="FFFFFF"/>
                </a:solidFill>
              </a:rPr>
              <a:t> (CMU)		 Abhinav Gupta (CMU, FAIR)</a:t>
            </a:r>
            <a:endParaRPr sz="1400" dirty="0">
              <a:solidFill>
                <a:srgbClr val="FFFFFF"/>
              </a:solidFill>
            </a:endParaRPr>
          </a:p>
        </p:txBody>
      </p:sp>
      <p:sp>
        <p:nvSpPr>
          <p:cNvPr id="4" name="TextBox 3">
            <a:extLst>
              <a:ext uri="{FF2B5EF4-FFF2-40B4-BE49-F238E27FC236}">
                <a16:creationId xmlns:a16="http://schemas.microsoft.com/office/drawing/2014/main" id="{A8A3C317-BE38-D641-92CF-A445EC9257DC}"/>
              </a:ext>
            </a:extLst>
          </p:cNvPr>
          <p:cNvSpPr txBox="1"/>
          <p:nvPr/>
        </p:nvSpPr>
        <p:spPr>
          <a:xfrm>
            <a:off x="6546814" y="4835723"/>
            <a:ext cx="2597186" cy="307777"/>
          </a:xfrm>
          <a:prstGeom prst="rect">
            <a:avLst/>
          </a:prstGeom>
          <a:noFill/>
        </p:spPr>
        <p:txBody>
          <a:bodyPr wrap="none" rtlCol="0">
            <a:spAutoFit/>
          </a:bodyPr>
          <a:lstStyle/>
          <a:p>
            <a:r>
              <a:rPr lang="en-US" dirty="0">
                <a:solidFill>
                  <a:schemeClr val="accent1">
                    <a:lumMod val="75000"/>
                  </a:schemeClr>
                </a:solidFill>
              </a:rPr>
              <a:t>Email: </a:t>
            </a:r>
            <a:r>
              <a:rPr lang="en-US" dirty="0" err="1">
                <a:solidFill>
                  <a:schemeClr val="accent1">
                    <a:lumMod val="75000"/>
                  </a:schemeClr>
                </a:solidFill>
              </a:rPr>
              <a:t>spurushw@cs.cmu.edu</a:t>
            </a:r>
            <a:endParaRPr lang="en-US" dirty="0">
              <a:solidFill>
                <a:schemeClr val="accent1">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CFFE5-A50C-3442-B595-A177B93901DF}"/>
              </a:ext>
            </a:extLst>
          </p:cNvPr>
          <p:cNvSpPr>
            <a:spLocks noGrp="1"/>
          </p:cNvSpPr>
          <p:nvPr>
            <p:ph type="title"/>
          </p:nvPr>
        </p:nvSpPr>
        <p:spPr>
          <a:xfrm>
            <a:off x="593275" y="538896"/>
            <a:ext cx="7835225" cy="572700"/>
          </a:xfrm>
        </p:spPr>
        <p:txBody>
          <a:bodyPr/>
          <a:lstStyle/>
          <a:p>
            <a:r>
              <a:rPr lang="en-US" dirty="0"/>
              <a:t>The Standard Quantitative Evaluation </a:t>
            </a:r>
          </a:p>
        </p:txBody>
      </p:sp>
      <p:sp>
        <p:nvSpPr>
          <p:cNvPr id="3" name="Text Placeholder 2">
            <a:extLst>
              <a:ext uri="{FF2B5EF4-FFF2-40B4-BE49-F238E27FC236}">
                <a16:creationId xmlns:a16="http://schemas.microsoft.com/office/drawing/2014/main" id="{680BA6A2-D6D8-A14C-849C-B238D398EDAF}"/>
              </a:ext>
            </a:extLst>
          </p:cNvPr>
          <p:cNvSpPr>
            <a:spLocks noGrp="1"/>
          </p:cNvSpPr>
          <p:nvPr>
            <p:ph type="body" idx="1"/>
          </p:nvPr>
        </p:nvSpPr>
        <p:spPr>
          <a:xfrm>
            <a:off x="593275" y="1247450"/>
            <a:ext cx="2567173" cy="3357000"/>
          </a:xfrm>
        </p:spPr>
        <p:txBody>
          <a:bodyPr/>
          <a:lstStyle/>
          <a:p>
            <a:pPr marL="152400" indent="0" algn="ctr">
              <a:buNone/>
            </a:pPr>
            <a:r>
              <a:rPr lang="en-US" sz="1800" dirty="0"/>
              <a:t>Linear ImageNet Classification</a:t>
            </a:r>
            <a:br>
              <a:rPr lang="en-US" sz="1800" dirty="0"/>
            </a:br>
            <a:endParaRPr lang="en-US" sz="1800" dirty="0"/>
          </a:p>
          <a:p>
            <a:pPr algn="ctr"/>
            <a:endParaRPr lang="en-US" sz="1800" dirty="0"/>
          </a:p>
        </p:txBody>
      </p:sp>
      <p:grpSp>
        <p:nvGrpSpPr>
          <p:cNvPr id="4" name="Group 3">
            <a:extLst>
              <a:ext uri="{FF2B5EF4-FFF2-40B4-BE49-F238E27FC236}">
                <a16:creationId xmlns:a16="http://schemas.microsoft.com/office/drawing/2014/main" id="{D513D62B-F36D-A84E-B5DA-7EE08FA0325C}"/>
              </a:ext>
            </a:extLst>
          </p:cNvPr>
          <p:cNvGrpSpPr>
            <a:grpSpLocks noChangeAspect="1"/>
          </p:cNvGrpSpPr>
          <p:nvPr/>
        </p:nvGrpSpPr>
        <p:grpSpPr>
          <a:xfrm>
            <a:off x="1386115" y="2556511"/>
            <a:ext cx="985613" cy="731520"/>
            <a:chOff x="5294440" y="3372737"/>
            <a:chExt cx="1548431" cy="1149243"/>
          </a:xfrm>
        </p:grpSpPr>
        <p:sp>
          <p:nvSpPr>
            <p:cNvPr id="5" name="Trapezoid 4">
              <a:extLst>
                <a:ext uri="{FF2B5EF4-FFF2-40B4-BE49-F238E27FC236}">
                  <a16:creationId xmlns:a16="http://schemas.microsoft.com/office/drawing/2014/main" id="{7DCA547D-A812-F140-A440-C65EE170D228}"/>
                </a:ext>
              </a:extLst>
            </p:cNvPr>
            <p:cNvSpPr/>
            <p:nvPr/>
          </p:nvSpPr>
          <p:spPr>
            <a:xfrm rot="5400000">
              <a:off x="5232861" y="3434317"/>
              <a:ext cx="1149242" cy="1026083"/>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apezoid 5">
              <a:extLst>
                <a:ext uri="{FF2B5EF4-FFF2-40B4-BE49-F238E27FC236}">
                  <a16:creationId xmlns:a16="http://schemas.microsoft.com/office/drawing/2014/main" id="{BE72A170-E986-3E4D-AC27-EB91BED20F45}"/>
                </a:ext>
              </a:extLst>
            </p:cNvPr>
            <p:cNvSpPr/>
            <p:nvPr/>
          </p:nvSpPr>
          <p:spPr>
            <a:xfrm rot="16200000">
              <a:off x="6132197" y="3811305"/>
              <a:ext cx="1149242" cy="272106"/>
            </a:xfrm>
            <a:prstGeom prst="trapezoid">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AA5EB9E-40E5-2343-B739-A3601D1816FA}"/>
                    </a:ext>
                  </a:extLst>
                </p:cNvPr>
                <p:cNvSpPr txBox="1"/>
                <p:nvPr/>
              </p:nvSpPr>
              <p:spPr>
                <a:xfrm>
                  <a:off x="5383701" y="3470303"/>
                  <a:ext cx="77369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𝜃</m:t>
                        </m:r>
                      </m:oMath>
                    </m:oMathPara>
                  </a14:m>
                  <a:endParaRPr lang="en-US" sz="3600" dirty="0"/>
                </a:p>
              </p:txBody>
            </p:sp>
          </mc:Choice>
          <mc:Fallback xmlns="">
            <p:sp>
              <p:nvSpPr>
                <p:cNvPr id="7" name="TextBox 6">
                  <a:extLst>
                    <a:ext uri="{FF2B5EF4-FFF2-40B4-BE49-F238E27FC236}">
                      <a16:creationId xmlns:a16="http://schemas.microsoft.com/office/drawing/2014/main" id="{1AA5EB9E-40E5-2343-B739-A3601D1816FA}"/>
                    </a:ext>
                  </a:extLst>
                </p:cNvPr>
                <p:cNvSpPr txBox="1">
                  <a:spLocks noRot="1" noChangeAspect="1" noMove="1" noResize="1" noEditPoints="1" noAdjustHandles="1" noChangeArrowheads="1" noChangeShapeType="1" noTextEdit="1"/>
                </p:cNvSpPr>
                <p:nvPr/>
              </p:nvSpPr>
              <p:spPr>
                <a:xfrm>
                  <a:off x="5383701" y="3470303"/>
                  <a:ext cx="773690" cy="646331"/>
                </a:xfrm>
                <a:prstGeom prst="rect">
                  <a:avLst/>
                </a:prstGeom>
                <a:blipFill>
                  <a:blip r:embed="rId2"/>
                  <a:stretch>
                    <a:fillRect l="-10256" r="-7692" b="-52941"/>
                  </a:stretch>
                </a:blipFill>
              </p:spPr>
              <p:txBody>
                <a:bodyPr/>
                <a:lstStyle/>
                <a:p>
                  <a:r>
                    <a:rPr lang="en-US">
                      <a:noFill/>
                    </a:rPr>
                    <a:t> </a:t>
                  </a:r>
                </a:p>
              </p:txBody>
            </p:sp>
          </mc:Fallback>
        </mc:AlternateContent>
      </p:grpSp>
      <p:pic>
        <p:nvPicPr>
          <p:cNvPr id="8" name="Picture 7">
            <a:extLst>
              <a:ext uri="{FF2B5EF4-FFF2-40B4-BE49-F238E27FC236}">
                <a16:creationId xmlns:a16="http://schemas.microsoft.com/office/drawing/2014/main" id="{B14525C2-6C7B-0046-ACCF-7EEA895CD66F}"/>
              </a:ext>
            </a:extLst>
          </p:cNvPr>
          <p:cNvPicPr>
            <a:picLocks noChangeAspect="1"/>
          </p:cNvPicPr>
          <p:nvPr/>
        </p:nvPicPr>
        <p:blipFill>
          <a:blip r:embed="rId3"/>
          <a:stretch>
            <a:fillRect/>
          </a:stretch>
        </p:blipFill>
        <p:spPr>
          <a:xfrm>
            <a:off x="672518" y="2684537"/>
            <a:ext cx="633956" cy="475467"/>
          </a:xfrm>
          <a:prstGeom prst="rect">
            <a:avLst/>
          </a:prstGeom>
        </p:spPr>
      </p:pic>
      <p:sp>
        <p:nvSpPr>
          <p:cNvPr id="9" name="Trapezoid 8">
            <a:extLst>
              <a:ext uri="{FF2B5EF4-FFF2-40B4-BE49-F238E27FC236}">
                <a16:creationId xmlns:a16="http://schemas.microsoft.com/office/drawing/2014/main" id="{65862084-932D-6648-85D8-55C5081437C1}"/>
              </a:ext>
            </a:extLst>
          </p:cNvPr>
          <p:cNvSpPr/>
          <p:nvPr/>
        </p:nvSpPr>
        <p:spPr>
          <a:xfrm rot="5400000">
            <a:off x="2343963" y="2868197"/>
            <a:ext cx="410412" cy="173202"/>
          </a:xfrm>
          <a:prstGeom prst="trapezoid">
            <a:avLst>
              <a:gd name="adj" fmla="val 4433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B968B3D-C26E-054E-8014-1898721A08F0}"/>
              </a:ext>
            </a:extLst>
          </p:cNvPr>
          <p:cNvSpPr txBox="1"/>
          <p:nvPr/>
        </p:nvSpPr>
        <p:spPr>
          <a:xfrm>
            <a:off x="2597473" y="2800909"/>
            <a:ext cx="562975" cy="307777"/>
          </a:xfrm>
          <a:prstGeom prst="rect">
            <a:avLst/>
          </a:prstGeom>
          <a:noFill/>
        </p:spPr>
        <p:txBody>
          <a:bodyPr wrap="none" rtlCol="0">
            <a:spAutoFit/>
          </a:bodyPr>
          <a:lstStyle/>
          <a:p>
            <a:r>
              <a:rPr lang="en-US" dirty="0"/>
              <a:t>Dog!</a:t>
            </a:r>
          </a:p>
        </p:txBody>
      </p:sp>
      <p:sp>
        <p:nvSpPr>
          <p:cNvPr id="11" name="Rounded Rectangle 10">
            <a:extLst>
              <a:ext uri="{FF2B5EF4-FFF2-40B4-BE49-F238E27FC236}">
                <a16:creationId xmlns:a16="http://schemas.microsoft.com/office/drawing/2014/main" id="{861897D3-2241-754D-AC49-C1F20217AE4F}"/>
              </a:ext>
            </a:extLst>
          </p:cNvPr>
          <p:cNvSpPr/>
          <p:nvPr/>
        </p:nvSpPr>
        <p:spPr>
          <a:xfrm>
            <a:off x="593275" y="2338804"/>
            <a:ext cx="2567173" cy="11866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7CCC9826-3C78-FC49-825E-DAA12E0728AD}"/>
              </a:ext>
            </a:extLst>
          </p:cNvPr>
          <p:cNvCxnSpPr>
            <a:endCxn id="9" idx="3"/>
          </p:cNvCxnSpPr>
          <p:nvPr/>
        </p:nvCxnSpPr>
        <p:spPr>
          <a:xfrm flipV="1">
            <a:off x="2541319" y="3135086"/>
            <a:ext cx="0" cy="807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8C9BC5F-112F-BE45-8CE4-6EC05197BDCD}"/>
              </a:ext>
            </a:extLst>
          </p:cNvPr>
          <p:cNvSpPr txBox="1"/>
          <p:nvPr/>
        </p:nvSpPr>
        <p:spPr>
          <a:xfrm>
            <a:off x="1972943" y="3942608"/>
            <a:ext cx="1249060" cy="307777"/>
          </a:xfrm>
          <a:prstGeom prst="rect">
            <a:avLst/>
          </a:prstGeom>
          <a:noFill/>
        </p:spPr>
        <p:txBody>
          <a:bodyPr wrap="none" rtlCol="0">
            <a:spAutoFit/>
          </a:bodyPr>
          <a:lstStyle/>
          <a:p>
            <a:r>
              <a:rPr lang="en-US" dirty="0"/>
              <a:t>Train weights</a:t>
            </a:r>
          </a:p>
        </p:txBody>
      </p:sp>
      <p:sp>
        <p:nvSpPr>
          <p:cNvPr id="17" name="Text Placeholder 2">
            <a:extLst>
              <a:ext uri="{FF2B5EF4-FFF2-40B4-BE49-F238E27FC236}">
                <a16:creationId xmlns:a16="http://schemas.microsoft.com/office/drawing/2014/main" id="{965BB5D2-7A81-BF41-8512-373F30EF8BF8}"/>
              </a:ext>
            </a:extLst>
          </p:cNvPr>
          <p:cNvSpPr txBox="1">
            <a:spLocks/>
          </p:cNvSpPr>
          <p:nvPr/>
        </p:nvSpPr>
        <p:spPr>
          <a:xfrm>
            <a:off x="3732420" y="1247450"/>
            <a:ext cx="2567173" cy="35026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1pPr>
            <a:lvl2pPr marL="914400" marR="0" lvl="1"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9pPr>
          </a:lstStyle>
          <a:p>
            <a:pPr marL="152400" indent="0" algn="ctr">
              <a:buFont typeface="Roboto"/>
              <a:buNone/>
            </a:pPr>
            <a:r>
              <a:rPr lang="en-US" sz="1800" dirty="0"/>
              <a:t>Object Detection</a:t>
            </a:r>
            <a:br>
              <a:rPr lang="en-US" sz="1800" dirty="0"/>
            </a:br>
            <a:endParaRPr lang="en-US" sz="1800" dirty="0"/>
          </a:p>
          <a:p>
            <a:pPr algn="ctr"/>
            <a:endParaRPr lang="en-US" sz="1800" dirty="0"/>
          </a:p>
        </p:txBody>
      </p:sp>
      <p:grpSp>
        <p:nvGrpSpPr>
          <p:cNvPr id="27" name="Group 26">
            <a:extLst>
              <a:ext uri="{FF2B5EF4-FFF2-40B4-BE49-F238E27FC236}">
                <a16:creationId xmlns:a16="http://schemas.microsoft.com/office/drawing/2014/main" id="{F39A5C74-BC1E-B445-BB02-9D75CD215593}"/>
              </a:ext>
            </a:extLst>
          </p:cNvPr>
          <p:cNvGrpSpPr/>
          <p:nvPr/>
        </p:nvGrpSpPr>
        <p:grpSpPr>
          <a:xfrm rot="5400000">
            <a:off x="3215439" y="2800393"/>
            <a:ext cx="2712854" cy="1186626"/>
            <a:chOff x="3418911" y="2338804"/>
            <a:chExt cx="2712854" cy="1186626"/>
          </a:xfrm>
        </p:grpSpPr>
        <p:grpSp>
          <p:nvGrpSpPr>
            <p:cNvPr id="18" name="Group 17">
              <a:extLst>
                <a:ext uri="{FF2B5EF4-FFF2-40B4-BE49-F238E27FC236}">
                  <a16:creationId xmlns:a16="http://schemas.microsoft.com/office/drawing/2014/main" id="{69073D55-2658-5043-BEE0-00F126956C77}"/>
                </a:ext>
              </a:extLst>
            </p:cNvPr>
            <p:cNvGrpSpPr>
              <a:grpSpLocks noChangeAspect="1"/>
            </p:cNvGrpSpPr>
            <p:nvPr/>
          </p:nvGrpSpPr>
          <p:grpSpPr>
            <a:xfrm>
              <a:off x="4211749" y="2556511"/>
              <a:ext cx="653126" cy="731519"/>
              <a:chOff x="5294440" y="3372738"/>
              <a:chExt cx="1026083" cy="1149242"/>
            </a:xfrm>
          </p:grpSpPr>
          <p:sp>
            <p:nvSpPr>
              <p:cNvPr id="19" name="Trapezoid 18">
                <a:extLst>
                  <a:ext uri="{FF2B5EF4-FFF2-40B4-BE49-F238E27FC236}">
                    <a16:creationId xmlns:a16="http://schemas.microsoft.com/office/drawing/2014/main" id="{9CF358E0-CD3C-D340-A60A-326436CE0B13}"/>
                  </a:ext>
                </a:extLst>
              </p:cNvPr>
              <p:cNvSpPr/>
              <p:nvPr/>
            </p:nvSpPr>
            <p:spPr>
              <a:xfrm rot="5400000">
                <a:off x="5232861" y="3434317"/>
                <a:ext cx="1149242" cy="1026083"/>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CA1B28A-58D1-264E-ACB7-4BFF88B0368D}"/>
                      </a:ext>
                    </a:extLst>
                  </p:cNvPr>
                  <p:cNvSpPr txBox="1"/>
                  <p:nvPr/>
                </p:nvSpPr>
                <p:spPr>
                  <a:xfrm>
                    <a:off x="5383701" y="3470303"/>
                    <a:ext cx="77369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𝜃</m:t>
                          </m:r>
                        </m:oMath>
                      </m:oMathPara>
                    </a14:m>
                    <a:endParaRPr lang="en-US" sz="3600" dirty="0"/>
                  </a:p>
                </p:txBody>
              </p:sp>
            </mc:Choice>
            <mc:Fallback xmlns="">
              <p:sp>
                <p:nvSpPr>
                  <p:cNvPr id="21" name="TextBox 20">
                    <a:extLst>
                      <a:ext uri="{FF2B5EF4-FFF2-40B4-BE49-F238E27FC236}">
                        <a16:creationId xmlns:a16="http://schemas.microsoft.com/office/drawing/2014/main" id="{7CA1B28A-58D1-264E-ACB7-4BFF88B0368D}"/>
                      </a:ext>
                    </a:extLst>
                  </p:cNvPr>
                  <p:cNvSpPr txBox="1">
                    <a:spLocks noRot="1" noChangeAspect="1" noMove="1" noResize="1" noEditPoints="1" noAdjustHandles="1" noChangeArrowheads="1" noChangeShapeType="1" noTextEdit="1"/>
                  </p:cNvSpPr>
                  <p:nvPr/>
                </p:nvSpPr>
                <p:spPr>
                  <a:xfrm>
                    <a:off x="5383701" y="3470303"/>
                    <a:ext cx="773690" cy="646331"/>
                  </a:xfrm>
                  <a:prstGeom prst="rect">
                    <a:avLst/>
                  </a:prstGeom>
                  <a:blipFill>
                    <a:blip r:embed="rId4"/>
                    <a:stretch>
                      <a:fillRect l="-52941" t="-7500" b="-7500"/>
                    </a:stretch>
                  </a:blipFill>
                </p:spPr>
                <p:txBody>
                  <a:bodyPr/>
                  <a:lstStyle/>
                  <a:p>
                    <a:r>
                      <a:rPr lang="en-US">
                        <a:noFill/>
                      </a:rPr>
                      <a:t> </a:t>
                    </a:r>
                  </a:p>
                </p:txBody>
              </p:sp>
            </mc:Fallback>
          </mc:AlternateContent>
        </p:grpSp>
        <p:pic>
          <p:nvPicPr>
            <p:cNvPr id="22" name="Picture 21">
              <a:extLst>
                <a:ext uri="{FF2B5EF4-FFF2-40B4-BE49-F238E27FC236}">
                  <a16:creationId xmlns:a16="http://schemas.microsoft.com/office/drawing/2014/main" id="{357B3E5A-BB2C-6B43-B3D5-A5D30F659F33}"/>
                </a:ext>
              </a:extLst>
            </p:cNvPr>
            <p:cNvPicPr>
              <a:picLocks noChangeAspect="1"/>
            </p:cNvPicPr>
            <p:nvPr/>
          </p:nvPicPr>
          <p:blipFill>
            <a:blip r:embed="rId3"/>
            <a:stretch>
              <a:fillRect/>
            </a:stretch>
          </p:blipFill>
          <p:spPr>
            <a:xfrm rot="16200000">
              <a:off x="3498153" y="2684537"/>
              <a:ext cx="633956" cy="475467"/>
            </a:xfrm>
            <a:prstGeom prst="rect">
              <a:avLst/>
            </a:prstGeom>
          </p:spPr>
        </p:pic>
        <p:sp>
          <p:nvSpPr>
            <p:cNvPr id="23" name="Trapezoid 22">
              <a:extLst>
                <a:ext uri="{FF2B5EF4-FFF2-40B4-BE49-F238E27FC236}">
                  <a16:creationId xmlns:a16="http://schemas.microsoft.com/office/drawing/2014/main" id="{D8B5638A-C2D8-6E4B-ABB1-DA9374A088A7}"/>
                </a:ext>
              </a:extLst>
            </p:cNvPr>
            <p:cNvSpPr/>
            <p:nvPr/>
          </p:nvSpPr>
          <p:spPr>
            <a:xfrm rot="5400000">
              <a:off x="4802074" y="2662261"/>
              <a:ext cx="744964" cy="539713"/>
            </a:xfrm>
            <a:prstGeom prst="trapezoid">
              <a:avLst>
                <a:gd name="adj" fmla="val 4433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E352E1BD-2668-3C44-988D-D1C4529AEFF4}"/>
                </a:ext>
              </a:extLst>
            </p:cNvPr>
            <p:cNvSpPr/>
            <p:nvPr/>
          </p:nvSpPr>
          <p:spPr>
            <a:xfrm>
              <a:off x="3418911" y="2338804"/>
              <a:ext cx="2712854" cy="11866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6C591C56-D93E-F84B-8FE4-B4366E24D400}"/>
              </a:ext>
            </a:extLst>
          </p:cNvPr>
          <p:cNvPicPr>
            <a:picLocks noChangeAspect="1"/>
          </p:cNvPicPr>
          <p:nvPr/>
        </p:nvPicPr>
        <p:blipFill>
          <a:blip r:embed="rId3"/>
          <a:stretch>
            <a:fillRect/>
          </a:stretch>
        </p:blipFill>
        <p:spPr>
          <a:xfrm>
            <a:off x="4251414" y="4095056"/>
            <a:ext cx="633956" cy="475467"/>
          </a:xfrm>
          <a:prstGeom prst="rect">
            <a:avLst/>
          </a:prstGeom>
        </p:spPr>
      </p:pic>
      <p:sp>
        <p:nvSpPr>
          <p:cNvPr id="29" name="Rectangle 28">
            <a:extLst>
              <a:ext uri="{FF2B5EF4-FFF2-40B4-BE49-F238E27FC236}">
                <a16:creationId xmlns:a16="http://schemas.microsoft.com/office/drawing/2014/main" id="{7382F862-3F21-614C-8272-204BF8D2D5B3}"/>
              </a:ext>
            </a:extLst>
          </p:cNvPr>
          <p:cNvSpPr/>
          <p:nvPr/>
        </p:nvSpPr>
        <p:spPr>
          <a:xfrm>
            <a:off x="4304602" y="4157022"/>
            <a:ext cx="531446" cy="3485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DB1C7C97-2000-3B4F-9BFA-D6BB256CE76D}"/>
              </a:ext>
            </a:extLst>
          </p:cNvPr>
          <p:cNvCxnSpPr>
            <a:cxnSpLocks/>
            <a:endCxn id="23" idx="1"/>
          </p:cNvCxnSpPr>
          <p:nvPr/>
        </p:nvCxnSpPr>
        <p:spPr>
          <a:xfrm flipH="1" flipV="1">
            <a:off x="4824718" y="3792924"/>
            <a:ext cx="901126" cy="705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451438D-04FE-604C-8836-B80DA850D2D1}"/>
              </a:ext>
            </a:extLst>
          </p:cNvPr>
          <p:cNvSpPr txBox="1"/>
          <p:nvPr/>
        </p:nvSpPr>
        <p:spPr>
          <a:xfrm>
            <a:off x="5157468" y="4498888"/>
            <a:ext cx="1249060" cy="307777"/>
          </a:xfrm>
          <a:prstGeom prst="rect">
            <a:avLst/>
          </a:prstGeom>
          <a:noFill/>
        </p:spPr>
        <p:txBody>
          <a:bodyPr wrap="square" rtlCol="0">
            <a:spAutoFit/>
          </a:bodyPr>
          <a:lstStyle/>
          <a:p>
            <a:r>
              <a:rPr lang="en-US" dirty="0"/>
              <a:t>Train weights</a:t>
            </a:r>
          </a:p>
        </p:txBody>
      </p:sp>
      <p:sp>
        <p:nvSpPr>
          <p:cNvPr id="35" name="Text Placeholder 2">
            <a:extLst>
              <a:ext uri="{FF2B5EF4-FFF2-40B4-BE49-F238E27FC236}">
                <a16:creationId xmlns:a16="http://schemas.microsoft.com/office/drawing/2014/main" id="{C39A33EB-7929-7E48-B976-2A055F065EA2}"/>
              </a:ext>
            </a:extLst>
          </p:cNvPr>
          <p:cNvSpPr txBox="1">
            <a:spLocks/>
          </p:cNvSpPr>
          <p:nvPr/>
        </p:nvSpPr>
        <p:spPr>
          <a:xfrm>
            <a:off x="5725845" y="2708327"/>
            <a:ext cx="3140922" cy="4929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1pPr>
            <a:lvl2pPr marL="914400" marR="0" lvl="1"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9pPr>
          </a:lstStyle>
          <a:p>
            <a:pPr marL="152400" indent="0" algn="ctr">
              <a:buFont typeface="Roboto"/>
              <a:buNone/>
            </a:pPr>
            <a:r>
              <a:rPr lang="en-US" sz="1400" dirty="0"/>
              <a:t>…. </a:t>
            </a:r>
            <a:r>
              <a:rPr lang="en-US" sz="1400" dirty="0" err="1"/>
              <a:t>Keypoint</a:t>
            </a:r>
            <a:r>
              <a:rPr lang="en-US" sz="1400" dirty="0"/>
              <a:t> Estimation, Semantic Segmentation, Pose Estimation</a:t>
            </a:r>
            <a:br>
              <a:rPr lang="en-US" sz="1400" dirty="0"/>
            </a:br>
            <a:endParaRPr lang="en-US" sz="1400" dirty="0"/>
          </a:p>
          <a:p>
            <a:pPr algn="ctr"/>
            <a:endParaRPr lang="en-US" sz="1400" dirty="0"/>
          </a:p>
        </p:txBody>
      </p:sp>
    </p:spTree>
    <p:extLst>
      <p:ext uri="{BB962C8B-B14F-4D97-AF65-F5344CB8AC3E}">
        <p14:creationId xmlns:p14="http://schemas.microsoft.com/office/powerpoint/2010/main" val="77094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p:bldP spid="11" grpId="0" animBg="1"/>
      <p:bldP spid="16" grpId="0"/>
      <p:bldP spid="17" grpId="0"/>
      <p:bldP spid="29" grpId="0" animBg="1"/>
      <p:bldP spid="31"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5001-C902-3D4E-BBF2-AA1CA33A4627}"/>
              </a:ext>
            </a:extLst>
          </p:cNvPr>
          <p:cNvSpPr>
            <a:spLocks noGrp="1"/>
          </p:cNvSpPr>
          <p:nvPr>
            <p:ph type="title"/>
          </p:nvPr>
        </p:nvSpPr>
        <p:spPr>
          <a:xfrm>
            <a:off x="593275" y="538896"/>
            <a:ext cx="7835225" cy="572700"/>
          </a:xfrm>
        </p:spPr>
        <p:txBody>
          <a:bodyPr/>
          <a:lstStyle/>
          <a:p>
            <a:r>
              <a:rPr lang="en-US" dirty="0"/>
              <a:t>The Standard Quantitative Evaluation </a:t>
            </a:r>
          </a:p>
        </p:txBody>
      </p:sp>
      <p:sp>
        <p:nvSpPr>
          <p:cNvPr id="3" name="Text Placeholder 2">
            <a:extLst>
              <a:ext uri="{FF2B5EF4-FFF2-40B4-BE49-F238E27FC236}">
                <a16:creationId xmlns:a16="http://schemas.microsoft.com/office/drawing/2014/main" id="{CC852851-DDC5-CD4A-87E3-88D7D0D5F6BE}"/>
              </a:ext>
            </a:extLst>
          </p:cNvPr>
          <p:cNvSpPr>
            <a:spLocks noGrp="1"/>
          </p:cNvSpPr>
          <p:nvPr>
            <p:ph type="body" idx="1"/>
          </p:nvPr>
        </p:nvSpPr>
        <p:spPr>
          <a:xfrm>
            <a:off x="593275" y="1247450"/>
            <a:ext cx="3229788" cy="3357000"/>
          </a:xfrm>
        </p:spPr>
        <p:txBody>
          <a:bodyPr/>
          <a:lstStyle/>
          <a:p>
            <a:r>
              <a:rPr lang="en-US" sz="1400" dirty="0"/>
              <a:t>Why are PIRL and </a:t>
            </a:r>
            <a:r>
              <a:rPr lang="en-US" sz="1400" dirty="0" err="1"/>
              <a:t>MoCo</a:t>
            </a:r>
            <a:r>
              <a:rPr lang="en-US" sz="1400" dirty="0"/>
              <a:t> better than an ImageNet trained model?</a:t>
            </a:r>
            <a:br>
              <a:rPr lang="en-US" sz="1400" dirty="0"/>
            </a:br>
            <a:endParaRPr lang="en-US" sz="1400" dirty="0"/>
          </a:p>
          <a:p>
            <a:r>
              <a:rPr lang="en-US" sz="1400" dirty="0"/>
              <a:t>Why does </a:t>
            </a:r>
            <a:r>
              <a:rPr lang="en-US" sz="1400" dirty="0" err="1"/>
              <a:t>MoCo</a:t>
            </a:r>
            <a:r>
              <a:rPr lang="en-US" sz="1400" dirty="0"/>
              <a:t> outperform PIRL?</a:t>
            </a:r>
            <a:br>
              <a:rPr lang="en-US" sz="1400" dirty="0"/>
            </a:br>
            <a:endParaRPr lang="en-US" sz="1400" dirty="0"/>
          </a:p>
          <a:p>
            <a:r>
              <a:rPr lang="en-US" sz="1400" dirty="0"/>
              <a:t>What other kinds of domains/tasks would PIRL be better at? </a:t>
            </a:r>
            <a:br>
              <a:rPr lang="en-US" sz="1400" dirty="0"/>
            </a:br>
            <a:endParaRPr lang="en-US" sz="1400" dirty="0"/>
          </a:p>
          <a:p>
            <a:r>
              <a:rPr lang="en-US" sz="1400" dirty="0"/>
              <a:t>Is there a pattern in the failure cases of the ImageNet model where </a:t>
            </a:r>
            <a:r>
              <a:rPr lang="en-US" sz="1400" dirty="0" err="1"/>
              <a:t>MoCo</a:t>
            </a:r>
            <a:r>
              <a:rPr lang="en-US" sz="1400" dirty="0"/>
              <a:t> or PIRL succeed?</a:t>
            </a:r>
          </a:p>
        </p:txBody>
      </p:sp>
      <p:sp>
        <p:nvSpPr>
          <p:cNvPr id="5" name="TextBox 4">
            <a:extLst>
              <a:ext uri="{FF2B5EF4-FFF2-40B4-BE49-F238E27FC236}">
                <a16:creationId xmlns:a16="http://schemas.microsoft.com/office/drawing/2014/main" id="{1B66F28D-BB51-794D-B3A4-D267BD7DD0B6}"/>
              </a:ext>
            </a:extLst>
          </p:cNvPr>
          <p:cNvSpPr txBox="1"/>
          <p:nvPr/>
        </p:nvSpPr>
        <p:spPr>
          <a:xfrm>
            <a:off x="4510887" y="2264230"/>
            <a:ext cx="4397830" cy="1323439"/>
          </a:xfrm>
          <a:prstGeom prst="rect">
            <a:avLst/>
          </a:prstGeom>
          <a:noFill/>
        </p:spPr>
        <p:txBody>
          <a:bodyPr wrap="square" rtlCol="0">
            <a:spAutoFit/>
          </a:bodyPr>
          <a:lstStyle/>
          <a:p>
            <a:r>
              <a:rPr lang="en-US" sz="2000" dirty="0"/>
              <a:t>Method				</a:t>
            </a:r>
            <a:r>
              <a:rPr lang="en-US" sz="2000" dirty="0" err="1"/>
              <a:t>AP</a:t>
            </a:r>
            <a:r>
              <a:rPr lang="en-US" sz="2000" baseline="30000" dirty="0" err="1"/>
              <a:t>all</a:t>
            </a:r>
            <a:r>
              <a:rPr lang="en-US" sz="2000" baseline="30000" dirty="0"/>
              <a:t> </a:t>
            </a:r>
            <a:br>
              <a:rPr lang="en-US" sz="2000" dirty="0"/>
            </a:br>
            <a:r>
              <a:rPr lang="en-US" sz="2000" dirty="0"/>
              <a:t>PIRL				54.0</a:t>
            </a:r>
            <a:br>
              <a:rPr lang="en-US" sz="2000" dirty="0"/>
            </a:br>
            <a:r>
              <a:rPr lang="en-US" sz="2000" dirty="0" err="1"/>
              <a:t>MoCo</a:t>
            </a:r>
            <a:r>
              <a:rPr lang="en-US" sz="2000" dirty="0"/>
              <a:t>				55.2</a:t>
            </a:r>
            <a:br>
              <a:rPr lang="en-US" sz="2000" dirty="0"/>
            </a:br>
            <a:r>
              <a:rPr lang="en-US" sz="2000" dirty="0"/>
              <a:t>ImageNet Supervised		52.6</a:t>
            </a:r>
            <a:endParaRPr lang="en-US" sz="2000" baseline="30000" dirty="0"/>
          </a:p>
        </p:txBody>
      </p:sp>
      <p:cxnSp>
        <p:nvCxnSpPr>
          <p:cNvPr id="7" name="Straight Connector 6">
            <a:extLst>
              <a:ext uri="{FF2B5EF4-FFF2-40B4-BE49-F238E27FC236}">
                <a16:creationId xmlns:a16="http://schemas.microsoft.com/office/drawing/2014/main" id="{16605971-EFAD-AA44-8174-9A938AC9A4B4}"/>
              </a:ext>
            </a:extLst>
          </p:cNvPr>
          <p:cNvCxnSpPr/>
          <p:nvPr/>
        </p:nvCxnSpPr>
        <p:spPr>
          <a:xfrm>
            <a:off x="4458636" y="2621281"/>
            <a:ext cx="4397982"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64D6C30-0F36-C842-85B4-EFD7E6ADF912}"/>
              </a:ext>
            </a:extLst>
          </p:cNvPr>
          <p:cNvCxnSpPr/>
          <p:nvPr/>
        </p:nvCxnSpPr>
        <p:spPr>
          <a:xfrm>
            <a:off x="4467345" y="2255521"/>
            <a:ext cx="4397982"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EB6A76-A5B2-5E4E-AF4A-55A4EFB5F73A}"/>
              </a:ext>
            </a:extLst>
          </p:cNvPr>
          <p:cNvCxnSpPr/>
          <p:nvPr/>
        </p:nvCxnSpPr>
        <p:spPr>
          <a:xfrm>
            <a:off x="4458636" y="3587669"/>
            <a:ext cx="4397982"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F41B50B-97BE-7B46-9974-5BBE3E019054}"/>
              </a:ext>
            </a:extLst>
          </p:cNvPr>
          <p:cNvSpPr txBox="1"/>
          <p:nvPr/>
        </p:nvSpPr>
        <p:spPr>
          <a:xfrm>
            <a:off x="4458636" y="1924094"/>
            <a:ext cx="4488729" cy="307777"/>
          </a:xfrm>
          <a:prstGeom prst="rect">
            <a:avLst/>
          </a:prstGeom>
          <a:noFill/>
        </p:spPr>
        <p:txBody>
          <a:bodyPr wrap="none" rtlCol="0">
            <a:spAutoFit/>
          </a:bodyPr>
          <a:lstStyle/>
          <a:p>
            <a:r>
              <a:rPr lang="en-US" dirty="0"/>
              <a:t>Object Detection Results on VOC07+12 taken from [1]</a:t>
            </a:r>
          </a:p>
        </p:txBody>
      </p:sp>
      <p:sp>
        <p:nvSpPr>
          <p:cNvPr id="12" name="Google Shape;354;p28">
            <a:extLst>
              <a:ext uri="{FF2B5EF4-FFF2-40B4-BE49-F238E27FC236}">
                <a16:creationId xmlns:a16="http://schemas.microsoft.com/office/drawing/2014/main" id="{3C6C6CE1-69C7-7B41-ACFC-7ABDA1ED82D6}"/>
              </a:ext>
            </a:extLst>
          </p:cNvPr>
          <p:cNvSpPr txBox="1">
            <a:spLocks/>
          </p:cNvSpPr>
          <p:nvPr/>
        </p:nvSpPr>
        <p:spPr>
          <a:xfrm>
            <a:off x="3890310" y="4855409"/>
            <a:ext cx="5375610" cy="7645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1"/>
              </a:buClr>
              <a:buSzPts val="1600"/>
              <a:buFont typeface="Roboto"/>
              <a:buChar char="●"/>
              <a:defRPr sz="1600" b="0" i="0" u="none" strike="noStrike" cap="none">
                <a:solidFill>
                  <a:schemeClr val="accent1"/>
                </a:solidFill>
                <a:latin typeface="Roboto"/>
                <a:ea typeface="Roboto"/>
                <a:cs typeface="Roboto"/>
                <a:sym typeface="Roboto"/>
              </a:defRPr>
            </a:lvl1pPr>
            <a:lvl2pPr marL="914400" marR="0" lvl="1" indent="-317500" algn="l" rtl="0">
              <a:lnSpc>
                <a:spcPct val="115000"/>
              </a:lnSpc>
              <a:spcBef>
                <a:spcPts val="1600"/>
              </a:spcBef>
              <a:spcAft>
                <a:spcPts val="0"/>
              </a:spcAft>
              <a:buClr>
                <a:schemeClr val="accent1"/>
              </a:buClr>
              <a:buSzPts val="1400"/>
              <a:buFont typeface="Roboto"/>
              <a:buChar char="○"/>
              <a:defRPr sz="1400" b="0" i="0" u="none" strike="noStrike" cap="none">
                <a:solidFill>
                  <a:schemeClr val="accent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accent1"/>
              </a:buClr>
              <a:buSzPts val="1400"/>
              <a:buFont typeface="Roboto"/>
              <a:buChar char="■"/>
              <a:defRPr sz="1400" b="0" i="0" u="none" strike="noStrike" cap="none">
                <a:solidFill>
                  <a:schemeClr val="accen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9pPr>
          </a:lstStyle>
          <a:p>
            <a:pPr marL="0" indent="0" algn="ctr">
              <a:spcAft>
                <a:spcPts val="1600"/>
              </a:spcAft>
              <a:buFont typeface="Roboto"/>
              <a:buNone/>
            </a:pPr>
            <a:r>
              <a:rPr lang="en-US" sz="1000" dirty="0"/>
              <a:t>1. </a:t>
            </a:r>
            <a:r>
              <a:rPr lang="en-US" sz="1000" dirty="0" err="1"/>
              <a:t>Misra</a:t>
            </a:r>
            <a:r>
              <a:rPr lang="en-US" sz="1000" dirty="0"/>
              <a:t> et al.  "Self-supervised learning of pretext-invariant representations." CVPR. 2020.</a:t>
            </a:r>
          </a:p>
        </p:txBody>
      </p:sp>
    </p:spTree>
    <p:extLst>
      <p:ext uri="{BB962C8B-B14F-4D97-AF65-F5344CB8AC3E}">
        <p14:creationId xmlns:p14="http://schemas.microsoft.com/office/powerpoint/2010/main" val="61270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5001-C902-3D4E-BBF2-AA1CA33A4627}"/>
              </a:ext>
            </a:extLst>
          </p:cNvPr>
          <p:cNvSpPr>
            <a:spLocks noGrp="1"/>
          </p:cNvSpPr>
          <p:nvPr>
            <p:ph type="title"/>
          </p:nvPr>
        </p:nvSpPr>
        <p:spPr>
          <a:xfrm>
            <a:off x="593275" y="538896"/>
            <a:ext cx="7835225" cy="572700"/>
          </a:xfrm>
        </p:spPr>
        <p:txBody>
          <a:bodyPr/>
          <a:lstStyle/>
          <a:p>
            <a:r>
              <a:rPr lang="en-US" dirty="0"/>
              <a:t>Invariances </a:t>
            </a: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2B999637-77A3-6B46-BB09-2167AC1FC635}"/>
                  </a:ext>
                </a:extLst>
              </p:cNvPr>
              <p:cNvSpPr/>
              <p:nvPr/>
            </p:nvSpPr>
            <p:spPr>
              <a:xfrm>
                <a:off x="2220686" y="3539566"/>
                <a:ext cx="1393371" cy="25383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𝜃</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4" name="Rounded Rectangle 3">
                <a:extLst>
                  <a:ext uri="{FF2B5EF4-FFF2-40B4-BE49-F238E27FC236}">
                    <a16:creationId xmlns:a16="http://schemas.microsoft.com/office/drawing/2014/main" id="{2B999637-77A3-6B46-BB09-2167AC1FC635}"/>
                  </a:ext>
                </a:extLst>
              </p:cNvPr>
              <p:cNvSpPr>
                <a:spLocks noRot="1" noChangeAspect="1" noMove="1" noResize="1" noEditPoints="1" noAdjustHandles="1" noChangeArrowheads="1" noChangeShapeType="1" noTextEdit="1"/>
              </p:cNvSpPr>
              <p:nvPr/>
            </p:nvSpPr>
            <p:spPr>
              <a:xfrm>
                <a:off x="2220686" y="3539566"/>
                <a:ext cx="1393371" cy="253832"/>
              </a:xfrm>
              <a:prstGeom prst="roundRect">
                <a:avLst/>
              </a:prstGeom>
              <a:blipFill>
                <a:blip r:embed="rId2"/>
                <a:stretch>
                  <a:fillRect b="-13043"/>
                </a:stretch>
              </a:blipFill>
            </p:spPr>
            <p:txBody>
              <a:bodyPr/>
              <a:lstStyle/>
              <a:p>
                <a:r>
                  <a:rPr lang="en-US">
                    <a:noFill/>
                  </a:rPr>
                  <a:t> </a:t>
                </a:r>
              </a:p>
            </p:txBody>
          </p:sp>
        </mc:Fallback>
      </mc:AlternateContent>
      <p:sp>
        <p:nvSpPr>
          <p:cNvPr id="6" name="Trapezoid 5">
            <a:extLst>
              <a:ext uri="{FF2B5EF4-FFF2-40B4-BE49-F238E27FC236}">
                <a16:creationId xmlns:a16="http://schemas.microsoft.com/office/drawing/2014/main" id="{C371A3F1-14AF-B744-8387-186709BFDF54}"/>
              </a:ext>
            </a:extLst>
          </p:cNvPr>
          <p:cNvSpPr/>
          <p:nvPr/>
        </p:nvSpPr>
        <p:spPr>
          <a:xfrm rot="10800000">
            <a:off x="2277291" y="2020388"/>
            <a:ext cx="1280160" cy="1306285"/>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FC1B6C7-E010-7F4A-9F3C-769BD6636F0B}"/>
                  </a:ext>
                </a:extLst>
              </p:cNvPr>
              <p:cNvSpPr txBox="1"/>
              <p:nvPr/>
            </p:nvSpPr>
            <p:spPr>
              <a:xfrm>
                <a:off x="2670755" y="1382282"/>
                <a:ext cx="52892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dirty="0" smtClean="0">
                          <a:latin typeface="Cambria Math" panose="02040503050406030204" pitchFamily="18" charset="0"/>
                        </a:rPr>
                        <m:t>𝑥</m:t>
                      </m:r>
                    </m:oMath>
                  </m:oMathPara>
                </a14:m>
                <a:endParaRPr lang="en-US" sz="3200" dirty="0"/>
              </a:p>
            </p:txBody>
          </p:sp>
        </mc:Choice>
        <mc:Fallback xmlns="">
          <p:sp>
            <p:nvSpPr>
              <p:cNvPr id="11" name="TextBox 10">
                <a:extLst>
                  <a:ext uri="{FF2B5EF4-FFF2-40B4-BE49-F238E27FC236}">
                    <a16:creationId xmlns:a16="http://schemas.microsoft.com/office/drawing/2014/main" id="{FFC1B6C7-E010-7F4A-9F3C-769BD6636F0B}"/>
                  </a:ext>
                </a:extLst>
              </p:cNvPr>
              <p:cNvSpPr txBox="1">
                <a:spLocks noRot="1" noChangeAspect="1" noMove="1" noResize="1" noEditPoints="1" noAdjustHandles="1" noChangeArrowheads="1" noChangeShapeType="1" noTextEdit="1"/>
              </p:cNvSpPr>
              <p:nvPr/>
            </p:nvSpPr>
            <p:spPr>
              <a:xfrm>
                <a:off x="2670755" y="1382282"/>
                <a:ext cx="528927"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0DC117A-724F-C74E-8C7B-420F27E953E7}"/>
                  </a:ext>
                </a:extLst>
              </p:cNvPr>
              <p:cNvSpPr txBox="1"/>
              <p:nvPr/>
            </p:nvSpPr>
            <p:spPr>
              <a:xfrm>
                <a:off x="2734491" y="2291074"/>
                <a:ext cx="40145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chemeClr val="bg1">
                              <a:lumMod val="85000"/>
                            </a:schemeClr>
                          </a:solidFill>
                          <a:latin typeface="Cambria Math" panose="02040503050406030204" pitchFamily="18" charset="0"/>
                        </a:rPr>
                        <m:t>𝜃</m:t>
                      </m:r>
                    </m:oMath>
                  </m:oMathPara>
                </a14:m>
                <a:endParaRPr lang="en-US" sz="3600" dirty="0">
                  <a:solidFill>
                    <a:schemeClr val="bg1">
                      <a:lumMod val="85000"/>
                    </a:schemeClr>
                  </a:solidFill>
                </a:endParaRPr>
              </a:p>
            </p:txBody>
          </p:sp>
        </mc:Choice>
        <mc:Fallback xmlns="">
          <p:sp>
            <p:nvSpPr>
              <p:cNvPr id="13" name="TextBox 12">
                <a:extLst>
                  <a:ext uri="{FF2B5EF4-FFF2-40B4-BE49-F238E27FC236}">
                    <a16:creationId xmlns:a16="http://schemas.microsoft.com/office/drawing/2014/main" id="{20DC117A-724F-C74E-8C7B-420F27E953E7}"/>
                  </a:ext>
                </a:extLst>
              </p:cNvPr>
              <p:cNvSpPr txBox="1">
                <a:spLocks noRot="1" noChangeAspect="1" noMove="1" noResize="1" noEditPoints="1" noAdjustHandles="1" noChangeArrowheads="1" noChangeShapeType="1" noTextEdit="1"/>
              </p:cNvSpPr>
              <p:nvPr/>
            </p:nvSpPr>
            <p:spPr>
              <a:xfrm>
                <a:off x="2734491" y="2291074"/>
                <a:ext cx="401456" cy="553998"/>
              </a:xfrm>
              <a:prstGeom prst="rect">
                <a:avLst/>
              </a:prstGeom>
              <a:blipFill>
                <a:blip r:embed="rId4"/>
                <a:stretch>
                  <a:fillRect l="-21212" r="-18182"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E406C13A-BB93-9F4A-983D-0D10ABA76427}"/>
                  </a:ext>
                </a:extLst>
              </p:cNvPr>
              <p:cNvSpPr/>
              <p:nvPr/>
            </p:nvSpPr>
            <p:spPr>
              <a:xfrm>
                <a:off x="4976949" y="3539567"/>
                <a:ext cx="1393371" cy="25383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𝜃</m:t>
                          </m:r>
                        </m:sub>
                      </m:sSub>
                      <m:r>
                        <a:rPr lang="en-US" b="0" i="1" smtClean="0">
                          <a:latin typeface="Cambria Math" panose="02040503050406030204" pitchFamily="18" charset="0"/>
                        </a:rPr>
                        <m:t>(</m:t>
                      </m:r>
                      <m:r>
                        <a:rPr lang="en-US" b="0" i="1" smtClean="0">
                          <a:latin typeface="Cambria Math" panose="02040503050406030204" pitchFamily="18" charset="0"/>
                        </a:rPr>
                        <m:t>𝐺</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4" name="Rounded Rectangle 13">
                <a:extLst>
                  <a:ext uri="{FF2B5EF4-FFF2-40B4-BE49-F238E27FC236}">
                    <a16:creationId xmlns:a16="http://schemas.microsoft.com/office/drawing/2014/main" id="{E406C13A-BB93-9F4A-983D-0D10ABA76427}"/>
                  </a:ext>
                </a:extLst>
              </p:cNvPr>
              <p:cNvSpPr>
                <a:spLocks noRot="1" noChangeAspect="1" noMove="1" noResize="1" noEditPoints="1" noAdjustHandles="1" noChangeArrowheads="1" noChangeShapeType="1" noTextEdit="1"/>
              </p:cNvSpPr>
              <p:nvPr/>
            </p:nvSpPr>
            <p:spPr>
              <a:xfrm>
                <a:off x="4976949" y="3539567"/>
                <a:ext cx="1393371" cy="253832"/>
              </a:xfrm>
              <a:prstGeom prst="roundRect">
                <a:avLst/>
              </a:prstGeom>
              <a:blipFill>
                <a:blip r:embed="rId5"/>
                <a:stretch>
                  <a:fillRect b="-13043"/>
                </a:stretch>
              </a:blipFill>
            </p:spPr>
            <p:txBody>
              <a:bodyPr/>
              <a:lstStyle/>
              <a:p>
                <a:r>
                  <a:rPr lang="en-US">
                    <a:noFill/>
                  </a:rPr>
                  <a:t> </a:t>
                </a:r>
              </a:p>
            </p:txBody>
          </p:sp>
        </mc:Fallback>
      </mc:AlternateContent>
      <p:sp>
        <p:nvSpPr>
          <p:cNvPr id="15" name="Trapezoid 14">
            <a:extLst>
              <a:ext uri="{FF2B5EF4-FFF2-40B4-BE49-F238E27FC236}">
                <a16:creationId xmlns:a16="http://schemas.microsoft.com/office/drawing/2014/main" id="{B0708D41-CF7C-7E49-ACB2-C7BBEDDA0397}"/>
              </a:ext>
            </a:extLst>
          </p:cNvPr>
          <p:cNvSpPr/>
          <p:nvPr/>
        </p:nvSpPr>
        <p:spPr>
          <a:xfrm rot="10800000">
            <a:off x="5033554" y="2020389"/>
            <a:ext cx="1280160" cy="1306285"/>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3479C3B-DF94-9E43-8845-7B3A9E71C113}"/>
                  </a:ext>
                </a:extLst>
              </p:cNvPr>
              <p:cNvSpPr txBox="1"/>
              <p:nvPr/>
            </p:nvSpPr>
            <p:spPr>
              <a:xfrm>
                <a:off x="5096092" y="1382282"/>
                <a:ext cx="114486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dirty="0" smtClean="0">
                          <a:latin typeface="Cambria Math" panose="02040503050406030204" pitchFamily="18" charset="0"/>
                        </a:rPr>
                        <m:t>𝐺</m:t>
                      </m:r>
                      <m:r>
                        <a:rPr lang="en-US" sz="3200" b="0" i="1" dirty="0" smtClean="0">
                          <a:latin typeface="Cambria Math" panose="02040503050406030204" pitchFamily="18" charset="0"/>
                        </a:rPr>
                        <m:t>(</m:t>
                      </m:r>
                      <m:r>
                        <a:rPr lang="en-US" sz="3200" b="0" i="1" dirty="0" smtClean="0">
                          <a:latin typeface="Cambria Math" panose="02040503050406030204" pitchFamily="18" charset="0"/>
                        </a:rPr>
                        <m:t>𝑥</m:t>
                      </m:r>
                      <m:r>
                        <a:rPr lang="en-US" sz="3200" b="0" i="1" dirty="0" smtClean="0">
                          <a:latin typeface="Cambria Math" panose="02040503050406030204" pitchFamily="18" charset="0"/>
                        </a:rPr>
                        <m:t>)</m:t>
                      </m:r>
                    </m:oMath>
                  </m:oMathPara>
                </a14:m>
                <a:endParaRPr lang="en-US" sz="3200" dirty="0"/>
              </a:p>
            </p:txBody>
          </p:sp>
        </mc:Choice>
        <mc:Fallback xmlns="">
          <p:sp>
            <p:nvSpPr>
              <p:cNvPr id="16" name="TextBox 15">
                <a:extLst>
                  <a:ext uri="{FF2B5EF4-FFF2-40B4-BE49-F238E27FC236}">
                    <a16:creationId xmlns:a16="http://schemas.microsoft.com/office/drawing/2014/main" id="{A3479C3B-DF94-9E43-8845-7B3A9E71C113}"/>
                  </a:ext>
                </a:extLst>
              </p:cNvPr>
              <p:cNvSpPr txBox="1">
                <a:spLocks noRot="1" noChangeAspect="1" noMove="1" noResize="1" noEditPoints="1" noAdjustHandles="1" noChangeArrowheads="1" noChangeShapeType="1" noTextEdit="1"/>
              </p:cNvSpPr>
              <p:nvPr/>
            </p:nvSpPr>
            <p:spPr>
              <a:xfrm>
                <a:off x="5096092" y="1382282"/>
                <a:ext cx="1144865" cy="584775"/>
              </a:xfrm>
              <a:prstGeom prst="rect">
                <a:avLst/>
              </a:prstGeom>
              <a:blipFill>
                <a:blip r:embed="rId6"/>
                <a:stretch>
                  <a:fillRect r="-3297" b="-212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1C0835F-B963-0F44-8A77-CF13EACD66D8}"/>
                  </a:ext>
                </a:extLst>
              </p:cNvPr>
              <p:cNvSpPr txBox="1"/>
              <p:nvPr/>
            </p:nvSpPr>
            <p:spPr>
              <a:xfrm>
                <a:off x="5490754" y="2291075"/>
                <a:ext cx="40145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chemeClr val="bg1">
                              <a:lumMod val="85000"/>
                            </a:schemeClr>
                          </a:solidFill>
                          <a:latin typeface="Cambria Math" panose="02040503050406030204" pitchFamily="18" charset="0"/>
                        </a:rPr>
                        <m:t>𝜃</m:t>
                      </m:r>
                    </m:oMath>
                  </m:oMathPara>
                </a14:m>
                <a:endParaRPr lang="en-US" sz="3600" dirty="0">
                  <a:solidFill>
                    <a:schemeClr val="bg1">
                      <a:lumMod val="85000"/>
                    </a:schemeClr>
                  </a:solidFill>
                </a:endParaRPr>
              </a:p>
            </p:txBody>
          </p:sp>
        </mc:Choice>
        <mc:Fallback xmlns="">
          <p:sp>
            <p:nvSpPr>
              <p:cNvPr id="17" name="TextBox 16">
                <a:extLst>
                  <a:ext uri="{FF2B5EF4-FFF2-40B4-BE49-F238E27FC236}">
                    <a16:creationId xmlns:a16="http://schemas.microsoft.com/office/drawing/2014/main" id="{E1C0835F-B963-0F44-8A77-CF13EACD66D8}"/>
                  </a:ext>
                </a:extLst>
              </p:cNvPr>
              <p:cNvSpPr txBox="1">
                <a:spLocks noRot="1" noChangeAspect="1" noMove="1" noResize="1" noEditPoints="1" noAdjustHandles="1" noChangeArrowheads="1" noChangeShapeType="1" noTextEdit="1"/>
              </p:cNvSpPr>
              <p:nvPr/>
            </p:nvSpPr>
            <p:spPr>
              <a:xfrm>
                <a:off x="5490754" y="2291075"/>
                <a:ext cx="401456" cy="553998"/>
              </a:xfrm>
              <a:prstGeom prst="rect">
                <a:avLst/>
              </a:prstGeom>
              <a:blipFill>
                <a:blip r:embed="rId4"/>
                <a:stretch>
                  <a:fillRect l="-25000" r="-18750"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2F78AC3-9BD8-9F47-BF43-C82CFFA3BF7B}"/>
                  </a:ext>
                </a:extLst>
              </p:cNvPr>
              <p:cNvSpPr txBox="1"/>
              <p:nvPr/>
            </p:nvSpPr>
            <p:spPr>
              <a:xfrm>
                <a:off x="3890310" y="3156282"/>
                <a:ext cx="788677"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0" b="1" i="1" smtClean="0">
                          <a:latin typeface="Cambria Math" panose="02040503050406030204" pitchFamily="18" charset="0"/>
                        </a:rPr>
                        <m:t>=</m:t>
                      </m:r>
                    </m:oMath>
                  </m:oMathPara>
                </a14:m>
                <a:endParaRPr lang="en-US" sz="6000" b="1" dirty="0"/>
              </a:p>
            </p:txBody>
          </p:sp>
        </mc:Choice>
        <mc:Fallback xmlns="">
          <p:sp>
            <p:nvSpPr>
              <p:cNvPr id="18" name="TextBox 17">
                <a:extLst>
                  <a:ext uri="{FF2B5EF4-FFF2-40B4-BE49-F238E27FC236}">
                    <a16:creationId xmlns:a16="http://schemas.microsoft.com/office/drawing/2014/main" id="{52F78AC3-9BD8-9F47-BF43-C82CFFA3BF7B}"/>
                  </a:ext>
                </a:extLst>
              </p:cNvPr>
              <p:cNvSpPr txBox="1">
                <a:spLocks noRot="1" noChangeAspect="1" noMove="1" noResize="1" noEditPoints="1" noAdjustHandles="1" noChangeArrowheads="1" noChangeShapeType="1" noTextEdit="1"/>
              </p:cNvSpPr>
              <p:nvPr/>
            </p:nvSpPr>
            <p:spPr>
              <a:xfrm>
                <a:off x="3890310" y="3156282"/>
                <a:ext cx="788677" cy="923330"/>
              </a:xfrm>
              <a:prstGeom prst="rect">
                <a:avLst/>
              </a:prstGeom>
              <a:blipFill>
                <a:blip r:embed="rId7"/>
                <a:stretch>
                  <a:fillRect l="-6349" r="-6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B65B3BD-96D8-1340-A658-92C59F6326C9}"/>
                  </a:ext>
                </a:extLst>
              </p:cNvPr>
              <p:cNvSpPr txBox="1"/>
              <p:nvPr/>
            </p:nvSpPr>
            <p:spPr>
              <a:xfrm>
                <a:off x="2394803" y="4292196"/>
                <a:ext cx="3779689" cy="276999"/>
              </a:xfrm>
              <a:prstGeom prst="rect">
                <a:avLst/>
              </a:prstGeom>
              <a:noFill/>
            </p:spPr>
            <p:txBody>
              <a:bodyPr wrap="none" lIns="0" tIns="0" rIns="0" bIns="0" rtlCol="0">
                <a:spAutoFit/>
              </a:bodyPr>
              <a:lstStyle/>
              <a:p>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𝑓</m:t>
                        </m:r>
                      </m:e>
                      <m:sub>
                        <m:r>
                          <a:rPr lang="en-US" sz="1800" b="0" i="1" smtClean="0">
                            <a:latin typeface="Cambria Math" panose="02040503050406030204" pitchFamily="18" charset="0"/>
                          </a:rPr>
                          <m:t>𝜃</m:t>
                        </m:r>
                      </m:sub>
                    </m:sSub>
                  </m:oMath>
                </a14:m>
                <a:r>
                  <a:rPr lang="en-US" sz="1800" dirty="0"/>
                  <a:t> is invariant to the transformation </a:t>
                </a:r>
                <a14:m>
                  <m:oMath xmlns:m="http://schemas.openxmlformats.org/officeDocument/2006/math">
                    <m:r>
                      <a:rPr lang="en-US" sz="1800" i="1" dirty="0" smtClean="0">
                        <a:latin typeface="Cambria Math" panose="02040503050406030204" pitchFamily="18" charset="0"/>
                      </a:rPr>
                      <m:t>𝐺</m:t>
                    </m:r>
                  </m:oMath>
                </a14:m>
                <a:endParaRPr lang="en-US" sz="1800" dirty="0"/>
              </a:p>
            </p:txBody>
          </p:sp>
        </mc:Choice>
        <mc:Fallback xmlns="">
          <p:sp>
            <p:nvSpPr>
              <p:cNvPr id="19" name="TextBox 18">
                <a:extLst>
                  <a:ext uri="{FF2B5EF4-FFF2-40B4-BE49-F238E27FC236}">
                    <a16:creationId xmlns:a16="http://schemas.microsoft.com/office/drawing/2014/main" id="{2B65B3BD-96D8-1340-A658-92C59F6326C9}"/>
                  </a:ext>
                </a:extLst>
              </p:cNvPr>
              <p:cNvSpPr txBox="1">
                <a:spLocks noRot="1" noChangeAspect="1" noMove="1" noResize="1" noEditPoints="1" noAdjustHandles="1" noChangeArrowheads="1" noChangeShapeType="1" noTextEdit="1"/>
              </p:cNvSpPr>
              <p:nvPr/>
            </p:nvSpPr>
            <p:spPr>
              <a:xfrm>
                <a:off x="2394803" y="4292196"/>
                <a:ext cx="3779689" cy="276999"/>
              </a:xfrm>
              <a:prstGeom prst="rect">
                <a:avLst/>
              </a:prstGeom>
              <a:blipFill>
                <a:blip r:embed="rId8"/>
                <a:stretch>
                  <a:fillRect l="-2685" t="-21739" r="-671" b="-47826"/>
                </a:stretch>
              </a:blipFill>
            </p:spPr>
            <p:txBody>
              <a:bodyPr/>
              <a:lstStyle/>
              <a:p>
                <a:r>
                  <a:rPr lang="en-US">
                    <a:noFill/>
                  </a:rPr>
                  <a:t> </a:t>
                </a:r>
              </a:p>
            </p:txBody>
          </p:sp>
        </mc:Fallback>
      </mc:AlternateContent>
    </p:spTree>
    <p:extLst>
      <p:ext uri="{BB962C8B-B14F-4D97-AF65-F5344CB8AC3E}">
        <p14:creationId xmlns:p14="http://schemas.microsoft.com/office/powerpoint/2010/main" val="352672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p:bldP spid="13" grpId="0"/>
      <p:bldP spid="14" grpId="0" animBg="1"/>
      <p:bldP spid="15" grpId="0" animBg="1"/>
      <p:bldP spid="16"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5001-C902-3D4E-BBF2-AA1CA33A4627}"/>
              </a:ext>
            </a:extLst>
          </p:cNvPr>
          <p:cNvSpPr>
            <a:spLocks noGrp="1"/>
          </p:cNvSpPr>
          <p:nvPr>
            <p:ph type="title"/>
          </p:nvPr>
        </p:nvSpPr>
        <p:spPr>
          <a:xfrm>
            <a:off x="593275" y="538896"/>
            <a:ext cx="7835225" cy="572700"/>
          </a:xfrm>
        </p:spPr>
        <p:txBody>
          <a:bodyPr/>
          <a:lstStyle/>
          <a:p>
            <a:r>
              <a:rPr lang="en-US" dirty="0"/>
              <a:t>Invariances for Tasks </a:t>
            </a: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2B999637-77A3-6B46-BB09-2167AC1FC635}"/>
                  </a:ext>
                </a:extLst>
              </p:cNvPr>
              <p:cNvSpPr/>
              <p:nvPr/>
            </p:nvSpPr>
            <p:spPr>
              <a:xfrm>
                <a:off x="2220686" y="3539566"/>
                <a:ext cx="1393371" cy="25383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𝜃</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4" name="Rounded Rectangle 3">
                <a:extLst>
                  <a:ext uri="{FF2B5EF4-FFF2-40B4-BE49-F238E27FC236}">
                    <a16:creationId xmlns:a16="http://schemas.microsoft.com/office/drawing/2014/main" id="{2B999637-77A3-6B46-BB09-2167AC1FC635}"/>
                  </a:ext>
                </a:extLst>
              </p:cNvPr>
              <p:cNvSpPr>
                <a:spLocks noRot="1" noChangeAspect="1" noMove="1" noResize="1" noEditPoints="1" noAdjustHandles="1" noChangeArrowheads="1" noChangeShapeType="1" noTextEdit="1"/>
              </p:cNvSpPr>
              <p:nvPr/>
            </p:nvSpPr>
            <p:spPr>
              <a:xfrm>
                <a:off x="2220686" y="3539566"/>
                <a:ext cx="1393371" cy="253832"/>
              </a:xfrm>
              <a:prstGeom prst="roundRect">
                <a:avLst/>
              </a:prstGeom>
              <a:blipFill>
                <a:blip r:embed="rId2"/>
                <a:stretch>
                  <a:fillRect b="-13043"/>
                </a:stretch>
              </a:blipFill>
            </p:spPr>
            <p:txBody>
              <a:bodyPr/>
              <a:lstStyle/>
              <a:p>
                <a:r>
                  <a:rPr lang="en-US">
                    <a:noFill/>
                  </a:rPr>
                  <a:t> </a:t>
                </a:r>
              </a:p>
            </p:txBody>
          </p:sp>
        </mc:Fallback>
      </mc:AlternateContent>
      <p:sp>
        <p:nvSpPr>
          <p:cNvPr id="6" name="Trapezoid 5">
            <a:extLst>
              <a:ext uri="{FF2B5EF4-FFF2-40B4-BE49-F238E27FC236}">
                <a16:creationId xmlns:a16="http://schemas.microsoft.com/office/drawing/2014/main" id="{C371A3F1-14AF-B744-8387-186709BFDF54}"/>
              </a:ext>
            </a:extLst>
          </p:cNvPr>
          <p:cNvSpPr/>
          <p:nvPr/>
        </p:nvSpPr>
        <p:spPr>
          <a:xfrm rot="10800000">
            <a:off x="2277291" y="2020388"/>
            <a:ext cx="1280160" cy="1306285"/>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FC1B6C7-E010-7F4A-9F3C-769BD6636F0B}"/>
                  </a:ext>
                </a:extLst>
              </p:cNvPr>
              <p:cNvSpPr txBox="1"/>
              <p:nvPr/>
            </p:nvSpPr>
            <p:spPr>
              <a:xfrm>
                <a:off x="2670755" y="1382282"/>
                <a:ext cx="52892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dirty="0" smtClean="0">
                          <a:latin typeface="Cambria Math" panose="02040503050406030204" pitchFamily="18" charset="0"/>
                        </a:rPr>
                        <m:t>𝑥</m:t>
                      </m:r>
                    </m:oMath>
                  </m:oMathPara>
                </a14:m>
                <a:endParaRPr lang="en-US" sz="3200" dirty="0"/>
              </a:p>
            </p:txBody>
          </p:sp>
        </mc:Choice>
        <mc:Fallback xmlns="">
          <p:sp>
            <p:nvSpPr>
              <p:cNvPr id="11" name="TextBox 10">
                <a:extLst>
                  <a:ext uri="{FF2B5EF4-FFF2-40B4-BE49-F238E27FC236}">
                    <a16:creationId xmlns:a16="http://schemas.microsoft.com/office/drawing/2014/main" id="{FFC1B6C7-E010-7F4A-9F3C-769BD6636F0B}"/>
                  </a:ext>
                </a:extLst>
              </p:cNvPr>
              <p:cNvSpPr txBox="1">
                <a:spLocks noRot="1" noChangeAspect="1" noMove="1" noResize="1" noEditPoints="1" noAdjustHandles="1" noChangeArrowheads="1" noChangeShapeType="1" noTextEdit="1"/>
              </p:cNvSpPr>
              <p:nvPr/>
            </p:nvSpPr>
            <p:spPr>
              <a:xfrm>
                <a:off x="2670755" y="1382282"/>
                <a:ext cx="528927"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0DC117A-724F-C74E-8C7B-420F27E953E7}"/>
                  </a:ext>
                </a:extLst>
              </p:cNvPr>
              <p:cNvSpPr txBox="1"/>
              <p:nvPr/>
            </p:nvSpPr>
            <p:spPr>
              <a:xfrm>
                <a:off x="2734491" y="2291074"/>
                <a:ext cx="40145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chemeClr val="bg1">
                              <a:lumMod val="85000"/>
                            </a:schemeClr>
                          </a:solidFill>
                          <a:latin typeface="Cambria Math" panose="02040503050406030204" pitchFamily="18" charset="0"/>
                        </a:rPr>
                        <m:t>𝜃</m:t>
                      </m:r>
                    </m:oMath>
                  </m:oMathPara>
                </a14:m>
                <a:endParaRPr lang="en-US" sz="3600" dirty="0">
                  <a:solidFill>
                    <a:schemeClr val="bg1">
                      <a:lumMod val="85000"/>
                    </a:schemeClr>
                  </a:solidFill>
                </a:endParaRPr>
              </a:p>
            </p:txBody>
          </p:sp>
        </mc:Choice>
        <mc:Fallback xmlns="">
          <p:sp>
            <p:nvSpPr>
              <p:cNvPr id="13" name="TextBox 12">
                <a:extLst>
                  <a:ext uri="{FF2B5EF4-FFF2-40B4-BE49-F238E27FC236}">
                    <a16:creationId xmlns:a16="http://schemas.microsoft.com/office/drawing/2014/main" id="{20DC117A-724F-C74E-8C7B-420F27E953E7}"/>
                  </a:ext>
                </a:extLst>
              </p:cNvPr>
              <p:cNvSpPr txBox="1">
                <a:spLocks noRot="1" noChangeAspect="1" noMove="1" noResize="1" noEditPoints="1" noAdjustHandles="1" noChangeArrowheads="1" noChangeShapeType="1" noTextEdit="1"/>
              </p:cNvSpPr>
              <p:nvPr/>
            </p:nvSpPr>
            <p:spPr>
              <a:xfrm>
                <a:off x="2734491" y="2291074"/>
                <a:ext cx="401456" cy="553998"/>
              </a:xfrm>
              <a:prstGeom prst="rect">
                <a:avLst/>
              </a:prstGeom>
              <a:blipFill>
                <a:blip r:embed="rId4"/>
                <a:stretch>
                  <a:fillRect l="-21212" r="-18182"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E406C13A-BB93-9F4A-983D-0D10ABA76427}"/>
                  </a:ext>
                </a:extLst>
              </p:cNvPr>
              <p:cNvSpPr/>
              <p:nvPr/>
            </p:nvSpPr>
            <p:spPr>
              <a:xfrm>
                <a:off x="4976949" y="3539567"/>
                <a:ext cx="1393371" cy="25383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𝜃</m:t>
                          </m:r>
                        </m:sub>
                      </m:sSub>
                      <m:r>
                        <a:rPr lang="en-US" b="0" i="1" smtClean="0">
                          <a:latin typeface="Cambria Math" panose="02040503050406030204" pitchFamily="18" charset="0"/>
                        </a:rPr>
                        <m:t>(</m:t>
                      </m:r>
                      <m:r>
                        <a:rPr lang="en-US" b="0" i="1" smtClean="0">
                          <a:latin typeface="Cambria Math" panose="02040503050406030204" pitchFamily="18" charset="0"/>
                        </a:rPr>
                        <m:t>𝐺</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4" name="Rounded Rectangle 13">
                <a:extLst>
                  <a:ext uri="{FF2B5EF4-FFF2-40B4-BE49-F238E27FC236}">
                    <a16:creationId xmlns:a16="http://schemas.microsoft.com/office/drawing/2014/main" id="{E406C13A-BB93-9F4A-983D-0D10ABA76427}"/>
                  </a:ext>
                </a:extLst>
              </p:cNvPr>
              <p:cNvSpPr>
                <a:spLocks noRot="1" noChangeAspect="1" noMove="1" noResize="1" noEditPoints="1" noAdjustHandles="1" noChangeArrowheads="1" noChangeShapeType="1" noTextEdit="1"/>
              </p:cNvSpPr>
              <p:nvPr/>
            </p:nvSpPr>
            <p:spPr>
              <a:xfrm>
                <a:off x="4976949" y="3539567"/>
                <a:ext cx="1393371" cy="253832"/>
              </a:xfrm>
              <a:prstGeom prst="roundRect">
                <a:avLst/>
              </a:prstGeom>
              <a:blipFill>
                <a:blip r:embed="rId5"/>
                <a:stretch>
                  <a:fillRect b="-13043"/>
                </a:stretch>
              </a:blipFill>
            </p:spPr>
            <p:txBody>
              <a:bodyPr/>
              <a:lstStyle/>
              <a:p>
                <a:r>
                  <a:rPr lang="en-US">
                    <a:noFill/>
                  </a:rPr>
                  <a:t> </a:t>
                </a:r>
              </a:p>
            </p:txBody>
          </p:sp>
        </mc:Fallback>
      </mc:AlternateContent>
      <p:sp>
        <p:nvSpPr>
          <p:cNvPr id="15" name="Trapezoid 14">
            <a:extLst>
              <a:ext uri="{FF2B5EF4-FFF2-40B4-BE49-F238E27FC236}">
                <a16:creationId xmlns:a16="http://schemas.microsoft.com/office/drawing/2014/main" id="{B0708D41-CF7C-7E49-ACB2-C7BBEDDA0397}"/>
              </a:ext>
            </a:extLst>
          </p:cNvPr>
          <p:cNvSpPr/>
          <p:nvPr/>
        </p:nvSpPr>
        <p:spPr>
          <a:xfrm rot="10800000">
            <a:off x="5033554" y="2020389"/>
            <a:ext cx="1280160" cy="1306285"/>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3479C3B-DF94-9E43-8845-7B3A9E71C113}"/>
                  </a:ext>
                </a:extLst>
              </p:cNvPr>
              <p:cNvSpPr txBox="1"/>
              <p:nvPr/>
            </p:nvSpPr>
            <p:spPr>
              <a:xfrm>
                <a:off x="5096092" y="1382282"/>
                <a:ext cx="114486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dirty="0" smtClean="0">
                          <a:latin typeface="Cambria Math" panose="02040503050406030204" pitchFamily="18" charset="0"/>
                        </a:rPr>
                        <m:t>𝐺</m:t>
                      </m:r>
                      <m:r>
                        <a:rPr lang="en-US" sz="3200" b="0" i="1" dirty="0" smtClean="0">
                          <a:latin typeface="Cambria Math" panose="02040503050406030204" pitchFamily="18" charset="0"/>
                        </a:rPr>
                        <m:t>(</m:t>
                      </m:r>
                      <m:r>
                        <a:rPr lang="en-US" sz="3200" b="0" i="1" dirty="0" smtClean="0">
                          <a:latin typeface="Cambria Math" panose="02040503050406030204" pitchFamily="18" charset="0"/>
                        </a:rPr>
                        <m:t>𝑥</m:t>
                      </m:r>
                      <m:r>
                        <a:rPr lang="en-US" sz="3200" b="0" i="1" dirty="0" smtClean="0">
                          <a:latin typeface="Cambria Math" panose="02040503050406030204" pitchFamily="18" charset="0"/>
                        </a:rPr>
                        <m:t>)</m:t>
                      </m:r>
                    </m:oMath>
                  </m:oMathPara>
                </a14:m>
                <a:endParaRPr lang="en-US" sz="3200" dirty="0"/>
              </a:p>
            </p:txBody>
          </p:sp>
        </mc:Choice>
        <mc:Fallback xmlns="">
          <p:sp>
            <p:nvSpPr>
              <p:cNvPr id="16" name="TextBox 15">
                <a:extLst>
                  <a:ext uri="{FF2B5EF4-FFF2-40B4-BE49-F238E27FC236}">
                    <a16:creationId xmlns:a16="http://schemas.microsoft.com/office/drawing/2014/main" id="{A3479C3B-DF94-9E43-8845-7B3A9E71C113}"/>
                  </a:ext>
                </a:extLst>
              </p:cNvPr>
              <p:cNvSpPr txBox="1">
                <a:spLocks noRot="1" noChangeAspect="1" noMove="1" noResize="1" noEditPoints="1" noAdjustHandles="1" noChangeArrowheads="1" noChangeShapeType="1" noTextEdit="1"/>
              </p:cNvSpPr>
              <p:nvPr/>
            </p:nvSpPr>
            <p:spPr>
              <a:xfrm>
                <a:off x="5096092" y="1382282"/>
                <a:ext cx="1144865" cy="584775"/>
              </a:xfrm>
              <a:prstGeom prst="rect">
                <a:avLst/>
              </a:prstGeom>
              <a:blipFill>
                <a:blip r:embed="rId6"/>
                <a:stretch>
                  <a:fillRect r="-3297" b="-212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1C0835F-B963-0F44-8A77-CF13EACD66D8}"/>
                  </a:ext>
                </a:extLst>
              </p:cNvPr>
              <p:cNvSpPr txBox="1"/>
              <p:nvPr/>
            </p:nvSpPr>
            <p:spPr>
              <a:xfrm>
                <a:off x="5490754" y="2291075"/>
                <a:ext cx="40145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chemeClr val="bg1">
                              <a:lumMod val="85000"/>
                            </a:schemeClr>
                          </a:solidFill>
                          <a:latin typeface="Cambria Math" panose="02040503050406030204" pitchFamily="18" charset="0"/>
                        </a:rPr>
                        <m:t>𝜃</m:t>
                      </m:r>
                    </m:oMath>
                  </m:oMathPara>
                </a14:m>
                <a:endParaRPr lang="en-US" sz="3600" dirty="0">
                  <a:solidFill>
                    <a:schemeClr val="bg1">
                      <a:lumMod val="85000"/>
                    </a:schemeClr>
                  </a:solidFill>
                </a:endParaRPr>
              </a:p>
            </p:txBody>
          </p:sp>
        </mc:Choice>
        <mc:Fallback xmlns="">
          <p:sp>
            <p:nvSpPr>
              <p:cNvPr id="17" name="TextBox 16">
                <a:extLst>
                  <a:ext uri="{FF2B5EF4-FFF2-40B4-BE49-F238E27FC236}">
                    <a16:creationId xmlns:a16="http://schemas.microsoft.com/office/drawing/2014/main" id="{E1C0835F-B963-0F44-8A77-CF13EACD66D8}"/>
                  </a:ext>
                </a:extLst>
              </p:cNvPr>
              <p:cNvSpPr txBox="1">
                <a:spLocks noRot="1" noChangeAspect="1" noMove="1" noResize="1" noEditPoints="1" noAdjustHandles="1" noChangeArrowheads="1" noChangeShapeType="1" noTextEdit="1"/>
              </p:cNvSpPr>
              <p:nvPr/>
            </p:nvSpPr>
            <p:spPr>
              <a:xfrm>
                <a:off x="5490754" y="2291075"/>
                <a:ext cx="401456" cy="553998"/>
              </a:xfrm>
              <a:prstGeom prst="rect">
                <a:avLst/>
              </a:prstGeom>
              <a:blipFill>
                <a:blip r:embed="rId4"/>
                <a:stretch>
                  <a:fillRect l="-25000" r="-18750"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2F78AC3-9BD8-9F47-BF43-C82CFFA3BF7B}"/>
                  </a:ext>
                </a:extLst>
              </p:cNvPr>
              <p:cNvSpPr txBox="1"/>
              <p:nvPr/>
            </p:nvSpPr>
            <p:spPr>
              <a:xfrm>
                <a:off x="3890310" y="3156282"/>
                <a:ext cx="788677"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0" b="1" i="1" smtClean="0">
                          <a:latin typeface="Cambria Math" panose="02040503050406030204" pitchFamily="18" charset="0"/>
                        </a:rPr>
                        <m:t>=</m:t>
                      </m:r>
                    </m:oMath>
                  </m:oMathPara>
                </a14:m>
                <a:endParaRPr lang="en-US" sz="6000" b="1" dirty="0"/>
              </a:p>
            </p:txBody>
          </p:sp>
        </mc:Choice>
        <mc:Fallback xmlns="">
          <p:sp>
            <p:nvSpPr>
              <p:cNvPr id="18" name="TextBox 17">
                <a:extLst>
                  <a:ext uri="{FF2B5EF4-FFF2-40B4-BE49-F238E27FC236}">
                    <a16:creationId xmlns:a16="http://schemas.microsoft.com/office/drawing/2014/main" id="{52F78AC3-9BD8-9F47-BF43-C82CFFA3BF7B}"/>
                  </a:ext>
                </a:extLst>
              </p:cNvPr>
              <p:cNvSpPr txBox="1">
                <a:spLocks noRot="1" noChangeAspect="1" noMove="1" noResize="1" noEditPoints="1" noAdjustHandles="1" noChangeArrowheads="1" noChangeShapeType="1" noTextEdit="1"/>
              </p:cNvSpPr>
              <p:nvPr/>
            </p:nvSpPr>
            <p:spPr>
              <a:xfrm>
                <a:off x="3890310" y="3156282"/>
                <a:ext cx="788677" cy="923330"/>
              </a:xfrm>
              <a:prstGeom prst="rect">
                <a:avLst/>
              </a:prstGeom>
              <a:blipFill>
                <a:blip r:embed="rId7"/>
                <a:stretch>
                  <a:fillRect l="-6349" r="-6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B65B3BD-96D8-1340-A658-92C59F6326C9}"/>
                  </a:ext>
                </a:extLst>
              </p:cNvPr>
              <p:cNvSpPr txBox="1"/>
              <p:nvPr/>
            </p:nvSpPr>
            <p:spPr>
              <a:xfrm>
                <a:off x="2394803" y="4292196"/>
                <a:ext cx="3779689" cy="276999"/>
              </a:xfrm>
              <a:prstGeom prst="rect">
                <a:avLst/>
              </a:prstGeom>
              <a:noFill/>
            </p:spPr>
            <p:txBody>
              <a:bodyPr wrap="none" lIns="0" tIns="0" rIns="0" bIns="0" rtlCol="0">
                <a:spAutoFit/>
              </a:bodyPr>
              <a:lstStyle/>
              <a:p>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𝑓</m:t>
                        </m:r>
                      </m:e>
                      <m:sub>
                        <m:r>
                          <a:rPr lang="en-US" sz="1800" b="0" i="1" smtClean="0">
                            <a:latin typeface="Cambria Math" panose="02040503050406030204" pitchFamily="18" charset="0"/>
                          </a:rPr>
                          <m:t>𝜃</m:t>
                        </m:r>
                      </m:sub>
                    </m:sSub>
                  </m:oMath>
                </a14:m>
                <a:r>
                  <a:rPr lang="en-US" sz="1800" dirty="0"/>
                  <a:t> is invariant to the transformation </a:t>
                </a:r>
                <a14:m>
                  <m:oMath xmlns:m="http://schemas.openxmlformats.org/officeDocument/2006/math">
                    <m:r>
                      <a:rPr lang="en-US" sz="1800" i="1" dirty="0" smtClean="0">
                        <a:latin typeface="Cambria Math" panose="02040503050406030204" pitchFamily="18" charset="0"/>
                      </a:rPr>
                      <m:t>𝐺</m:t>
                    </m:r>
                  </m:oMath>
                </a14:m>
                <a:endParaRPr lang="en-US" sz="1800" dirty="0"/>
              </a:p>
            </p:txBody>
          </p:sp>
        </mc:Choice>
        <mc:Fallback xmlns="">
          <p:sp>
            <p:nvSpPr>
              <p:cNvPr id="19" name="TextBox 18">
                <a:extLst>
                  <a:ext uri="{FF2B5EF4-FFF2-40B4-BE49-F238E27FC236}">
                    <a16:creationId xmlns:a16="http://schemas.microsoft.com/office/drawing/2014/main" id="{2B65B3BD-96D8-1340-A658-92C59F6326C9}"/>
                  </a:ext>
                </a:extLst>
              </p:cNvPr>
              <p:cNvSpPr txBox="1">
                <a:spLocks noRot="1" noChangeAspect="1" noMove="1" noResize="1" noEditPoints="1" noAdjustHandles="1" noChangeArrowheads="1" noChangeShapeType="1" noTextEdit="1"/>
              </p:cNvSpPr>
              <p:nvPr/>
            </p:nvSpPr>
            <p:spPr>
              <a:xfrm>
                <a:off x="2394803" y="4292196"/>
                <a:ext cx="3779689" cy="276999"/>
              </a:xfrm>
              <a:prstGeom prst="rect">
                <a:avLst/>
              </a:prstGeom>
              <a:blipFill>
                <a:blip r:embed="rId8"/>
                <a:stretch>
                  <a:fillRect l="-2685" t="-21739" r="-671"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727A008-8A28-4F4E-AB5E-56B0726854B8}"/>
                  </a:ext>
                </a:extLst>
              </p:cNvPr>
              <p:cNvSpPr txBox="1"/>
              <p:nvPr/>
            </p:nvSpPr>
            <p:spPr>
              <a:xfrm>
                <a:off x="6923313" y="2050121"/>
                <a:ext cx="2029097" cy="550920"/>
              </a:xfrm>
              <a:prstGeom prst="rect">
                <a:avLst/>
              </a:prstGeom>
              <a:noFill/>
            </p:spPr>
            <p:txBody>
              <a:bodyPr wrap="square" rtlCol="0">
                <a:spAutoFit/>
              </a:bodyPr>
              <a:lstStyle/>
              <a:p>
                <a:r>
                  <a:rPr lang="en-US" b="0" dirty="0"/>
                  <a:t>If  </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𝑙𝑎𝑏𝑒𝑙</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br>
                  <a:rPr lang="en-US" b="0" dirty="0"/>
                </a:br>
                <a:r>
                  <a:rPr lang="en-US" b="0" dirty="0"/>
                  <a:t>and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 =</m:t>
                    </m:r>
                    <m:r>
                      <a:rPr lang="en-US" b="0" i="1" smtClean="0">
                        <a:latin typeface="Cambria Math" panose="02040503050406030204" pitchFamily="18" charset="0"/>
                      </a:rPr>
                      <m:t>𝑙𝑎𝑏𝑒𝑙</m:t>
                    </m:r>
                    <m:d>
                      <m:dPr>
                        <m:ctrlPr>
                          <a:rPr lang="en-US" b="0" i="1" smtClean="0">
                            <a:latin typeface="Cambria Math" panose="02040503050406030204" pitchFamily="18" charset="0"/>
                          </a:rPr>
                        </m:ctrlPr>
                      </m:dPr>
                      <m:e>
                        <m:r>
                          <a:rPr lang="en-US" b="0" i="1" smtClean="0">
                            <a:latin typeface="Cambria Math" panose="02040503050406030204" pitchFamily="18" charset="0"/>
                          </a:rPr>
                          <m:t>𝐺</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d>
                  </m:oMath>
                </a14:m>
                <a:endParaRPr lang="en-US" dirty="0"/>
              </a:p>
            </p:txBody>
          </p:sp>
        </mc:Choice>
        <mc:Fallback xmlns="">
          <p:sp>
            <p:nvSpPr>
              <p:cNvPr id="3" name="TextBox 2">
                <a:extLst>
                  <a:ext uri="{FF2B5EF4-FFF2-40B4-BE49-F238E27FC236}">
                    <a16:creationId xmlns:a16="http://schemas.microsoft.com/office/drawing/2014/main" id="{C727A008-8A28-4F4E-AB5E-56B0726854B8}"/>
                  </a:ext>
                </a:extLst>
              </p:cNvPr>
              <p:cNvSpPr txBox="1">
                <a:spLocks noRot="1" noChangeAspect="1" noMove="1" noResize="1" noEditPoints="1" noAdjustHandles="1" noChangeArrowheads="1" noChangeShapeType="1" noTextEdit="1"/>
              </p:cNvSpPr>
              <p:nvPr/>
            </p:nvSpPr>
            <p:spPr>
              <a:xfrm>
                <a:off x="6923313" y="2050121"/>
                <a:ext cx="2029097" cy="550920"/>
              </a:xfrm>
              <a:prstGeom prst="rect">
                <a:avLst/>
              </a:prstGeom>
              <a:blipFill>
                <a:blip r:embed="rId9"/>
                <a:stretch>
                  <a:fillRect l="-621"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89D12D8-B088-CA4E-86C2-27DBDE3669FF}"/>
                  </a:ext>
                </a:extLst>
              </p:cNvPr>
              <p:cNvSpPr txBox="1"/>
              <p:nvPr/>
            </p:nvSpPr>
            <p:spPr>
              <a:xfrm>
                <a:off x="7162645" y="2817245"/>
                <a:ext cx="1550434" cy="1631216"/>
              </a:xfrm>
              <a:prstGeom prst="rect">
                <a:avLst/>
              </a:prstGeom>
              <a:noFill/>
            </p:spPr>
            <p:txBody>
              <a:bodyPr wrap="square" rtlCol="0">
                <a:spAutoFit/>
              </a:bodyPr>
              <a:lstStyle/>
              <a:p>
                <a:pPr algn="ctr"/>
                <a:r>
                  <a:rPr lang="en-US" sz="2000" dirty="0"/>
                  <a:t>Invariance to </a:t>
                </a:r>
                <a14:m>
                  <m:oMath xmlns:m="http://schemas.openxmlformats.org/officeDocument/2006/math">
                    <m:r>
                      <a:rPr lang="en-US" sz="2000" i="1">
                        <a:latin typeface="Cambria Math" panose="02040503050406030204" pitchFamily="18" charset="0"/>
                      </a:rPr>
                      <m:t>𝐺</m:t>
                    </m:r>
                  </m:oMath>
                </a14:m>
                <a:r>
                  <a:rPr lang="en-US" sz="2000" dirty="0"/>
                  <a:t> is crucial </a:t>
                </a:r>
                <a:br>
                  <a:rPr lang="en-US" sz="2000" dirty="0"/>
                </a:br>
                <a:r>
                  <a:rPr lang="en-US" sz="2000" dirty="0"/>
                  <a:t>for this task! </a:t>
                </a:r>
              </a:p>
              <a:p>
                <a:pPr algn="ctr"/>
                <a:endParaRPr lang="en-US" sz="2000" dirty="0"/>
              </a:p>
            </p:txBody>
          </p:sp>
        </mc:Choice>
        <mc:Fallback xmlns="">
          <p:sp>
            <p:nvSpPr>
              <p:cNvPr id="5" name="TextBox 4">
                <a:extLst>
                  <a:ext uri="{FF2B5EF4-FFF2-40B4-BE49-F238E27FC236}">
                    <a16:creationId xmlns:a16="http://schemas.microsoft.com/office/drawing/2014/main" id="{E89D12D8-B088-CA4E-86C2-27DBDE3669FF}"/>
                  </a:ext>
                </a:extLst>
              </p:cNvPr>
              <p:cNvSpPr txBox="1">
                <a:spLocks noRot="1" noChangeAspect="1" noMove="1" noResize="1" noEditPoints="1" noAdjustHandles="1" noChangeArrowheads="1" noChangeShapeType="1" noTextEdit="1"/>
              </p:cNvSpPr>
              <p:nvPr/>
            </p:nvSpPr>
            <p:spPr>
              <a:xfrm>
                <a:off x="7162645" y="2817245"/>
                <a:ext cx="1550434" cy="1631216"/>
              </a:xfrm>
              <a:prstGeom prst="rect">
                <a:avLst/>
              </a:prstGeom>
              <a:blipFill>
                <a:blip r:embed="rId10"/>
                <a:stretch>
                  <a:fillRect l="-4098" t="-1550" r="-8197"/>
                </a:stretch>
              </a:blipFill>
            </p:spPr>
            <p:txBody>
              <a:bodyPr/>
              <a:lstStyle/>
              <a:p>
                <a:r>
                  <a:rPr lang="en-US">
                    <a:noFill/>
                  </a:rPr>
                  <a:t> </a:t>
                </a:r>
              </a:p>
            </p:txBody>
          </p:sp>
        </mc:Fallback>
      </mc:AlternateContent>
    </p:spTree>
    <p:extLst>
      <p:ext uri="{BB962C8B-B14F-4D97-AF65-F5344CB8AC3E}">
        <p14:creationId xmlns:p14="http://schemas.microsoft.com/office/powerpoint/2010/main" val="311720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7708 0 " pathEditMode="relative" ptsTypes="AA">
                                      <p:cBhvr>
                                        <p:cTn id="6" dur="2000" fill="hold"/>
                                        <p:tgtEl>
                                          <p:spTgt spid="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7708 0 " pathEditMode="relative" ptsTypes="AA">
                                      <p:cBhvr>
                                        <p:cTn id="8" dur="2000" fill="hold"/>
                                        <p:tgtEl>
                                          <p:spTgt spid="6"/>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7708 0 " pathEditMode="relative" ptsTypes="AA">
                                      <p:cBhvr>
                                        <p:cTn id="10" dur="2000" fill="hold"/>
                                        <p:tgtEl>
                                          <p:spTgt spid="11"/>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07708 0 " pathEditMode="relative" ptsTypes="AA">
                                      <p:cBhvr>
                                        <p:cTn id="12" dur="2000" fill="hold"/>
                                        <p:tgtEl>
                                          <p:spTgt spid="13"/>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07708 0 " pathEditMode="relative" ptsTypes="AA">
                                      <p:cBhvr>
                                        <p:cTn id="14" dur="2000" fill="hold"/>
                                        <p:tgtEl>
                                          <p:spTgt spid="14"/>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07708 0 " pathEditMode="relative" ptsTypes="AA">
                                      <p:cBhvr>
                                        <p:cTn id="16" dur="2000" fill="hold"/>
                                        <p:tgtEl>
                                          <p:spTgt spid="15"/>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07708 0 " pathEditMode="relative" ptsTypes="AA">
                                      <p:cBhvr>
                                        <p:cTn id="18" dur="2000" fill="hold"/>
                                        <p:tgtEl>
                                          <p:spTgt spid="16"/>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07708 0 " pathEditMode="relative" ptsTypes="AA">
                                      <p:cBhvr>
                                        <p:cTn id="20" dur="2000" fill="hold"/>
                                        <p:tgtEl>
                                          <p:spTgt spid="17"/>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07708 0 " pathEditMode="relative" ptsTypes="AA">
                                      <p:cBhvr>
                                        <p:cTn id="22" dur="2000" fill="hold"/>
                                        <p:tgtEl>
                                          <p:spTgt spid="18"/>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07708 0 " pathEditMode="relative" ptsTypes="AA">
                                      <p:cBhvr>
                                        <p:cTn id="24" dur="2000" fill="hold"/>
                                        <p:tgtEl>
                                          <p:spTgt spid="19"/>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p:bldP spid="13" grpId="0"/>
      <p:bldP spid="14" grpId="0" animBg="1"/>
      <p:bldP spid="15" grpId="0" animBg="1"/>
      <p:bldP spid="16" grpId="0"/>
      <p:bldP spid="17" grpId="0"/>
      <p:bldP spid="18" grpId="0"/>
      <p:bldP spid="19" grpId="0"/>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5001-C902-3D4E-BBF2-AA1CA33A4627}"/>
              </a:ext>
            </a:extLst>
          </p:cNvPr>
          <p:cNvSpPr>
            <a:spLocks noGrp="1"/>
          </p:cNvSpPr>
          <p:nvPr>
            <p:ph type="title"/>
          </p:nvPr>
        </p:nvSpPr>
        <p:spPr>
          <a:xfrm>
            <a:off x="593275" y="538896"/>
            <a:ext cx="7835225" cy="572700"/>
          </a:xfrm>
        </p:spPr>
        <p:txBody>
          <a:bodyPr/>
          <a:lstStyle/>
          <a:p>
            <a:r>
              <a:rPr lang="en-US" dirty="0"/>
              <a:t>Invariances for Object Recognition Tasks </a:t>
            </a:r>
          </a:p>
        </p:txBody>
      </p:sp>
      <p:pic>
        <p:nvPicPr>
          <p:cNvPr id="3" name="Picture 2">
            <a:extLst>
              <a:ext uri="{FF2B5EF4-FFF2-40B4-BE49-F238E27FC236}">
                <a16:creationId xmlns:a16="http://schemas.microsoft.com/office/drawing/2014/main" id="{C1517520-14DC-544D-AB33-57B0166445A0}"/>
              </a:ext>
            </a:extLst>
          </p:cNvPr>
          <p:cNvPicPr>
            <a:picLocks noChangeAspect="1"/>
          </p:cNvPicPr>
          <p:nvPr/>
        </p:nvPicPr>
        <p:blipFill>
          <a:blip r:embed="rId2"/>
          <a:stretch>
            <a:fillRect/>
          </a:stretch>
        </p:blipFill>
        <p:spPr>
          <a:xfrm>
            <a:off x="584566" y="1409152"/>
            <a:ext cx="1460864" cy="1095648"/>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66BDF90-EB46-7148-989C-99E1C31B290C}"/>
                  </a:ext>
                </a:extLst>
              </p:cNvPr>
              <p:cNvSpPr txBox="1"/>
              <p:nvPr/>
            </p:nvSpPr>
            <p:spPr>
              <a:xfrm rot="5400000">
                <a:off x="920659" y="2437472"/>
                <a:ext cx="788677"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0" b="1" i="1" smtClean="0">
                          <a:latin typeface="Cambria Math" panose="02040503050406030204" pitchFamily="18" charset="0"/>
                        </a:rPr>
                        <m:t>=</m:t>
                      </m:r>
                    </m:oMath>
                  </m:oMathPara>
                </a14:m>
                <a:endParaRPr lang="en-US" sz="6000" b="1" dirty="0"/>
              </a:p>
            </p:txBody>
          </p:sp>
        </mc:Choice>
        <mc:Fallback xmlns="">
          <p:sp>
            <p:nvSpPr>
              <p:cNvPr id="20" name="TextBox 19">
                <a:extLst>
                  <a:ext uri="{FF2B5EF4-FFF2-40B4-BE49-F238E27FC236}">
                    <a16:creationId xmlns:a16="http://schemas.microsoft.com/office/drawing/2014/main" id="{966BDF90-EB46-7148-989C-99E1C31B290C}"/>
                  </a:ext>
                </a:extLst>
              </p:cNvPr>
              <p:cNvSpPr txBox="1">
                <a:spLocks noRot="1" noChangeAspect="1" noMove="1" noResize="1" noEditPoints="1" noAdjustHandles="1" noChangeArrowheads="1" noChangeShapeType="1" noTextEdit="1"/>
              </p:cNvSpPr>
              <p:nvPr/>
            </p:nvSpPr>
            <p:spPr>
              <a:xfrm rot="5400000">
                <a:off x="920659" y="2437472"/>
                <a:ext cx="788677" cy="923330"/>
              </a:xfrm>
              <a:prstGeom prst="rect">
                <a:avLst/>
              </a:prstGeom>
              <a:blipFill>
                <a:blip r:embed="rId3"/>
                <a:stretch>
                  <a:fillRect t="-6349" b="-6349"/>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95407114-93C9-1F4A-86F6-EF616735F729}"/>
              </a:ext>
            </a:extLst>
          </p:cNvPr>
          <p:cNvPicPr>
            <a:picLocks noChangeAspect="1"/>
          </p:cNvPicPr>
          <p:nvPr/>
        </p:nvPicPr>
        <p:blipFill>
          <a:blip r:embed="rId2"/>
          <a:stretch>
            <a:fillRect/>
          </a:stretch>
        </p:blipFill>
        <p:spPr>
          <a:xfrm>
            <a:off x="584566" y="3460021"/>
            <a:ext cx="1460864" cy="1095648"/>
          </a:xfrm>
          <a:prstGeom prst="rect">
            <a:avLst/>
          </a:prstGeom>
        </p:spPr>
      </p:pic>
      <p:sp>
        <p:nvSpPr>
          <p:cNvPr id="5" name="Rectangle 4">
            <a:extLst>
              <a:ext uri="{FF2B5EF4-FFF2-40B4-BE49-F238E27FC236}">
                <a16:creationId xmlns:a16="http://schemas.microsoft.com/office/drawing/2014/main" id="{00EFF68C-4E6A-9F42-BFA6-DB93CA64BDD6}"/>
              </a:ext>
            </a:extLst>
          </p:cNvPr>
          <p:cNvSpPr/>
          <p:nvPr/>
        </p:nvSpPr>
        <p:spPr>
          <a:xfrm>
            <a:off x="584566" y="3701141"/>
            <a:ext cx="600891" cy="68798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082B18F-1327-D04D-A446-3885BD69E141}"/>
              </a:ext>
            </a:extLst>
          </p:cNvPr>
          <p:cNvSpPr txBox="1"/>
          <p:nvPr/>
        </p:nvSpPr>
        <p:spPr>
          <a:xfrm>
            <a:off x="391507" y="4715674"/>
            <a:ext cx="1846980" cy="307777"/>
          </a:xfrm>
          <a:prstGeom prst="rect">
            <a:avLst/>
          </a:prstGeom>
          <a:noFill/>
        </p:spPr>
        <p:txBody>
          <a:bodyPr wrap="none" rtlCol="0">
            <a:spAutoFit/>
          </a:bodyPr>
          <a:lstStyle/>
          <a:p>
            <a:r>
              <a:rPr lang="en-US" dirty="0"/>
              <a:t>Occlusion Invariance</a:t>
            </a:r>
          </a:p>
        </p:txBody>
      </p:sp>
      <p:pic>
        <p:nvPicPr>
          <p:cNvPr id="22" name="Picture 21">
            <a:extLst>
              <a:ext uri="{FF2B5EF4-FFF2-40B4-BE49-F238E27FC236}">
                <a16:creationId xmlns:a16="http://schemas.microsoft.com/office/drawing/2014/main" id="{B2F1940F-C174-B749-A266-04DCAA2ED04A}"/>
              </a:ext>
            </a:extLst>
          </p:cNvPr>
          <p:cNvPicPr>
            <a:picLocks noChangeAspect="1"/>
          </p:cNvPicPr>
          <p:nvPr/>
        </p:nvPicPr>
        <p:blipFill>
          <a:blip r:embed="rId4">
            <a:extLst>
              <a:ext uri="{BEBA8EAE-BF5A-486C-A8C5-ECC9F3942E4B}">
                <a14:imgProps xmlns:a14="http://schemas.microsoft.com/office/drawing/2010/main">
                  <a14:imgLayer>
                    <a14:imgEffect>
                      <a14:brightnessContrast bright="34000"/>
                    </a14:imgEffect>
                  </a14:imgLayer>
                </a14:imgProps>
              </a:ext>
            </a:extLst>
          </a:blip>
          <a:stretch>
            <a:fillRect/>
          </a:stretch>
        </p:blipFill>
        <p:spPr>
          <a:xfrm>
            <a:off x="2591892" y="3460021"/>
            <a:ext cx="1460864" cy="1095648"/>
          </a:xfrm>
          <a:prstGeom prst="rect">
            <a:avLst/>
          </a:prstGeom>
        </p:spPr>
      </p:pic>
      <p:pic>
        <p:nvPicPr>
          <p:cNvPr id="24" name="Picture 23">
            <a:extLst>
              <a:ext uri="{FF2B5EF4-FFF2-40B4-BE49-F238E27FC236}">
                <a16:creationId xmlns:a16="http://schemas.microsoft.com/office/drawing/2014/main" id="{355DA138-BD9E-4A46-8447-F178F82F570E}"/>
              </a:ext>
            </a:extLst>
          </p:cNvPr>
          <p:cNvPicPr>
            <a:picLocks noChangeAspect="1"/>
          </p:cNvPicPr>
          <p:nvPr/>
        </p:nvPicPr>
        <p:blipFill>
          <a:blip r:embed="rId2"/>
          <a:stretch>
            <a:fillRect/>
          </a:stretch>
        </p:blipFill>
        <p:spPr>
          <a:xfrm>
            <a:off x="2591892" y="1409152"/>
            <a:ext cx="1460864" cy="1095648"/>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3FF4815-2142-7B43-9FE1-844A5C875FAA}"/>
                  </a:ext>
                </a:extLst>
              </p:cNvPr>
              <p:cNvSpPr txBox="1"/>
              <p:nvPr/>
            </p:nvSpPr>
            <p:spPr>
              <a:xfrm rot="5400000">
                <a:off x="3006367" y="2429830"/>
                <a:ext cx="788677"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0" b="1" i="1" smtClean="0">
                          <a:latin typeface="Cambria Math" panose="02040503050406030204" pitchFamily="18" charset="0"/>
                        </a:rPr>
                        <m:t>=</m:t>
                      </m:r>
                    </m:oMath>
                  </m:oMathPara>
                </a14:m>
                <a:endParaRPr lang="en-US" sz="6000" b="1" dirty="0"/>
              </a:p>
            </p:txBody>
          </p:sp>
        </mc:Choice>
        <mc:Fallback xmlns="">
          <p:sp>
            <p:nvSpPr>
              <p:cNvPr id="25" name="TextBox 24">
                <a:extLst>
                  <a:ext uri="{FF2B5EF4-FFF2-40B4-BE49-F238E27FC236}">
                    <a16:creationId xmlns:a16="http://schemas.microsoft.com/office/drawing/2014/main" id="{13FF4815-2142-7B43-9FE1-844A5C875FAA}"/>
                  </a:ext>
                </a:extLst>
              </p:cNvPr>
              <p:cNvSpPr txBox="1">
                <a:spLocks noRot="1" noChangeAspect="1" noMove="1" noResize="1" noEditPoints="1" noAdjustHandles="1" noChangeArrowheads="1" noChangeShapeType="1" noTextEdit="1"/>
              </p:cNvSpPr>
              <p:nvPr/>
            </p:nvSpPr>
            <p:spPr>
              <a:xfrm rot="5400000">
                <a:off x="3006367" y="2429830"/>
                <a:ext cx="788677" cy="923330"/>
              </a:xfrm>
              <a:prstGeom prst="rect">
                <a:avLst/>
              </a:prstGeom>
              <a:blipFill>
                <a:blip r:embed="rId5"/>
                <a:stretch>
                  <a:fillRect t="-6349" b="-6349"/>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EB918304-8876-A649-8092-43B23A3DF1FC}"/>
              </a:ext>
            </a:extLst>
          </p:cNvPr>
          <p:cNvSpPr txBox="1"/>
          <p:nvPr/>
        </p:nvSpPr>
        <p:spPr>
          <a:xfrm>
            <a:off x="2398834" y="4715673"/>
            <a:ext cx="1965603" cy="307777"/>
          </a:xfrm>
          <a:prstGeom prst="rect">
            <a:avLst/>
          </a:prstGeom>
          <a:noFill/>
        </p:spPr>
        <p:txBody>
          <a:bodyPr wrap="none" rtlCol="0">
            <a:spAutoFit/>
          </a:bodyPr>
          <a:lstStyle/>
          <a:p>
            <a:r>
              <a:rPr lang="en-US" dirty="0"/>
              <a:t>Illumination Invariance</a:t>
            </a:r>
          </a:p>
        </p:txBody>
      </p:sp>
      <p:grpSp>
        <p:nvGrpSpPr>
          <p:cNvPr id="9" name="Group 8">
            <a:extLst>
              <a:ext uri="{FF2B5EF4-FFF2-40B4-BE49-F238E27FC236}">
                <a16:creationId xmlns:a16="http://schemas.microsoft.com/office/drawing/2014/main" id="{539E1F8D-814F-C54A-8DE4-05FDF77BD64D}"/>
              </a:ext>
            </a:extLst>
          </p:cNvPr>
          <p:cNvGrpSpPr/>
          <p:nvPr/>
        </p:nvGrpSpPr>
        <p:grpSpPr>
          <a:xfrm>
            <a:off x="5541183" y="1624368"/>
            <a:ext cx="2133600" cy="1168585"/>
            <a:chOff x="5529943" y="1243687"/>
            <a:chExt cx="2133600" cy="1168585"/>
          </a:xfrm>
        </p:grpSpPr>
        <p:sp>
          <p:nvSpPr>
            <p:cNvPr id="8" name="Oval 7">
              <a:extLst>
                <a:ext uri="{FF2B5EF4-FFF2-40B4-BE49-F238E27FC236}">
                  <a16:creationId xmlns:a16="http://schemas.microsoft.com/office/drawing/2014/main" id="{C58E29A4-852B-954E-B93F-1ED7C8D65C4F}"/>
                </a:ext>
              </a:extLst>
            </p:cNvPr>
            <p:cNvSpPr/>
            <p:nvPr/>
          </p:nvSpPr>
          <p:spPr>
            <a:xfrm>
              <a:off x="5529943" y="1243687"/>
              <a:ext cx="2133600" cy="1168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29010A1-23E0-DA46-B78B-79709FEA1610}"/>
                </a:ext>
              </a:extLst>
            </p:cNvPr>
            <p:cNvSpPr txBox="1"/>
            <p:nvPr/>
          </p:nvSpPr>
          <p:spPr>
            <a:xfrm>
              <a:off x="5705215" y="1658678"/>
              <a:ext cx="1837362" cy="307777"/>
            </a:xfrm>
            <a:prstGeom prst="rect">
              <a:avLst/>
            </a:prstGeom>
            <a:noFill/>
          </p:spPr>
          <p:txBody>
            <a:bodyPr wrap="none" rtlCol="0">
              <a:spAutoFit/>
            </a:bodyPr>
            <a:lstStyle/>
            <a:p>
              <a:r>
                <a:rPr lang="en-US" dirty="0">
                  <a:solidFill>
                    <a:schemeClr val="bg1"/>
                  </a:solidFill>
                </a:rPr>
                <a:t>Viewpoint Invariance</a:t>
              </a:r>
            </a:p>
          </p:txBody>
        </p:sp>
      </p:grpSp>
      <p:grpSp>
        <p:nvGrpSpPr>
          <p:cNvPr id="33" name="Group 32">
            <a:extLst>
              <a:ext uri="{FF2B5EF4-FFF2-40B4-BE49-F238E27FC236}">
                <a16:creationId xmlns:a16="http://schemas.microsoft.com/office/drawing/2014/main" id="{2B1E8542-5D65-2D4B-8635-D9B26A869A84}"/>
              </a:ext>
            </a:extLst>
          </p:cNvPr>
          <p:cNvGrpSpPr/>
          <p:nvPr/>
        </p:nvGrpSpPr>
        <p:grpSpPr>
          <a:xfrm>
            <a:off x="5557096" y="3224841"/>
            <a:ext cx="2133600" cy="1168585"/>
            <a:chOff x="5529943" y="3778136"/>
            <a:chExt cx="2133600" cy="1168585"/>
          </a:xfrm>
        </p:grpSpPr>
        <p:sp>
          <p:nvSpPr>
            <p:cNvPr id="31" name="Oval 30">
              <a:extLst>
                <a:ext uri="{FF2B5EF4-FFF2-40B4-BE49-F238E27FC236}">
                  <a16:creationId xmlns:a16="http://schemas.microsoft.com/office/drawing/2014/main" id="{7B948293-D2B3-034F-A514-B81A7A572928}"/>
                </a:ext>
              </a:extLst>
            </p:cNvPr>
            <p:cNvSpPr/>
            <p:nvPr/>
          </p:nvSpPr>
          <p:spPr>
            <a:xfrm>
              <a:off x="5529943" y="3778136"/>
              <a:ext cx="2133600" cy="1168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E0CF637-2EBF-7641-AF33-035260FF385F}"/>
                </a:ext>
              </a:extLst>
            </p:cNvPr>
            <p:cNvSpPr txBox="1"/>
            <p:nvPr/>
          </p:nvSpPr>
          <p:spPr>
            <a:xfrm>
              <a:off x="5687797" y="4193127"/>
              <a:ext cx="1786066" cy="307777"/>
            </a:xfrm>
            <a:prstGeom prst="rect">
              <a:avLst/>
            </a:prstGeom>
            <a:noFill/>
          </p:spPr>
          <p:txBody>
            <a:bodyPr wrap="none" rtlCol="0">
              <a:spAutoFit/>
            </a:bodyPr>
            <a:lstStyle/>
            <a:p>
              <a:r>
                <a:rPr lang="en-US" dirty="0">
                  <a:solidFill>
                    <a:schemeClr val="bg1"/>
                  </a:solidFill>
                </a:rPr>
                <a:t>Instance Invariance</a:t>
              </a:r>
            </a:p>
          </p:txBody>
        </p:sp>
      </p:grpSp>
    </p:spTree>
    <p:extLst>
      <p:ext uri="{BB962C8B-B14F-4D97-AF65-F5344CB8AC3E}">
        <p14:creationId xmlns:p14="http://schemas.microsoft.com/office/powerpoint/2010/main" val="299984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P spid="7"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5001-C902-3D4E-BBF2-AA1CA33A4627}"/>
              </a:ext>
            </a:extLst>
          </p:cNvPr>
          <p:cNvSpPr>
            <a:spLocks noGrp="1"/>
          </p:cNvSpPr>
          <p:nvPr>
            <p:ph type="title"/>
          </p:nvPr>
        </p:nvSpPr>
        <p:spPr>
          <a:xfrm>
            <a:off x="593275" y="538896"/>
            <a:ext cx="7835225" cy="572700"/>
          </a:xfrm>
        </p:spPr>
        <p:txBody>
          <a:bodyPr/>
          <a:lstStyle/>
          <a:p>
            <a:r>
              <a:rPr lang="en-US" dirty="0"/>
              <a:t>Measuring Invariances - Trajectories </a:t>
            </a:r>
          </a:p>
        </p:txBody>
      </p:sp>
      <p:pic>
        <p:nvPicPr>
          <p:cNvPr id="3" name="Picture 2">
            <a:extLst>
              <a:ext uri="{FF2B5EF4-FFF2-40B4-BE49-F238E27FC236}">
                <a16:creationId xmlns:a16="http://schemas.microsoft.com/office/drawing/2014/main" id="{721D26ED-D2E7-334E-87F6-76C4736D4ABC}"/>
              </a:ext>
            </a:extLst>
          </p:cNvPr>
          <p:cNvPicPr>
            <a:picLocks noChangeAspect="1"/>
          </p:cNvPicPr>
          <p:nvPr/>
        </p:nvPicPr>
        <p:blipFill>
          <a:blip r:embed="rId2"/>
          <a:stretch>
            <a:fillRect/>
          </a:stretch>
        </p:blipFill>
        <p:spPr>
          <a:xfrm>
            <a:off x="0" y="1844919"/>
            <a:ext cx="9144000" cy="1453662"/>
          </a:xfrm>
          <a:prstGeom prst="rect">
            <a:avLst/>
          </a:prstGeom>
        </p:spPr>
      </p:pic>
      <p:sp>
        <p:nvSpPr>
          <p:cNvPr id="5" name="TextBox 4">
            <a:extLst>
              <a:ext uri="{FF2B5EF4-FFF2-40B4-BE49-F238E27FC236}">
                <a16:creationId xmlns:a16="http://schemas.microsoft.com/office/drawing/2014/main" id="{6B0C15C5-EE99-2546-B20D-27BF36BD0741}"/>
              </a:ext>
            </a:extLst>
          </p:cNvPr>
          <p:cNvSpPr txBox="1"/>
          <p:nvPr/>
        </p:nvSpPr>
        <p:spPr>
          <a:xfrm>
            <a:off x="0" y="1537142"/>
            <a:ext cx="4759636" cy="307777"/>
          </a:xfrm>
          <a:prstGeom prst="rect">
            <a:avLst/>
          </a:prstGeom>
          <a:noFill/>
        </p:spPr>
        <p:txBody>
          <a:bodyPr wrap="none" rtlCol="0">
            <a:spAutoFit/>
          </a:bodyPr>
          <a:lstStyle/>
          <a:p>
            <a:r>
              <a:rPr lang="en-US" dirty="0"/>
              <a:t>Occlusion Trajectories created from the GOT-10K dataset</a:t>
            </a:r>
          </a:p>
        </p:txBody>
      </p:sp>
      <p:sp>
        <p:nvSpPr>
          <p:cNvPr id="7" name="TextBox 6">
            <a:extLst>
              <a:ext uri="{FF2B5EF4-FFF2-40B4-BE49-F238E27FC236}">
                <a16:creationId xmlns:a16="http://schemas.microsoft.com/office/drawing/2014/main" id="{1D97E5E3-A2D6-5540-9219-8D1F4FC417E7}"/>
              </a:ext>
            </a:extLst>
          </p:cNvPr>
          <p:cNvSpPr txBox="1"/>
          <p:nvPr/>
        </p:nvSpPr>
        <p:spPr>
          <a:xfrm>
            <a:off x="261257" y="1075476"/>
            <a:ext cx="7205819" cy="307777"/>
          </a:xfrm>
          <a:prstGeom prst="rect">
            <a:avLst/>
          </a:prstGeom>
          <a:noFill/>
        </p:spPr>
        <p:txBody>
          <a:bodyPr wrap="none" rtlCol="0">
            <a:spAutoFit/>
          </a:bodyPr>
          <a:lstStyle/>
          <a:p>
            <a:r>
              <a:rPr lang="en-US" i="1" dirty="0"/>
              <a:t>Vary the transformation, keeping the other variables (category, illumination, </a:t>
            </a:r>
            <a:r>
              <a:rPr lang="en-US" i="1" dirty="0" err="1"/>
              <a:t>etc</a:t>
            </a:r>
            <a:r>
              <a:rPr lang="en-US" i="1" dirty="0"/>
              <a:t>) constant</a:t>
            </a:r>
          </a:p>
        </p:txBody>
      </p:sp>
      <p:pic>
        <p:nvPicPr>
          <p:cNvPr id="8" name="Picture 7">
            <a:extLst>
              <a:ext uri="{FF2B5EF4-FFF2-40B4-BE49-F238E27FC236}">
                <a16:creationId xmlns:a16="http://schemas.microsoft.com/office/drawing/2014/main" id="{71583C2B-B032-1A43-B762-3A4B999346CB}"/>
              </a:ext>
            </a:extLst>
          </p:cNvPr>
          <p:cNvPicPr>
            <a:picLocks noChangeAspect="1"/>
          </p:cNvPicPr>
          <p:nvPr/>
        </p:nvPicPr>
        <p:blipFill>
          <a:blip r:embed="rId3"/>
          <a:stretch>
            <a:fillRect/>
          </a:stretch>
        </p:blipFill>
        <p:spPr>
          <a:xfrm>
            <a:off x="0" y="3333417"/>
            <a:ext cx="9144000" cy="1769508"/>
          </a:xfrm>
          <a:prstGeom prst="rect">
            <a:avLst/>
          </a:prstGeom>
        </p:spPr>
      </p:pic>
    </p:spTree>
    <p:extLst>
      <p:ext uri="{BB962C8B-B14F-4D97-AF65-F5344CB8AC3E}">
        <p14:creationId xmlns:p14="http://schemas.microsoft.com/office/powerpoint/2010/main" val="192228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5001-C902-3D4E-BBF2-AA1CA33A4627}"/>
              </a:ext>
            </a:extLst>
          </p:cNvPr>
          <p:cNvSpPr>
            <a:spLocks noGrp="1"/>
          </p:cNvSpPr>
          <p:nvPr>
            <p:ph type="title"/>
          </p:nvPr>
        </p:nvSpPr>
        <p:spPr>
          <a:xfrm>
            <a:off x="593275" y="538896"/>
            <a:ext cx="7835225" cy="572700"/>
          </a:xfrm>
        </p:spPr>
        <p:txBody>
          <a:bodyPr/>
          <a:lstStyle/>
          <a:p>
            <a:r>
              <a:rPr lang="en-US" dirty="0"/>
              <a:t>Measuring Invariances - Trajectories </a:t>
            </a:r>
          </a:p>
        </p:txBody>
      </p:sp>
      <p:sp>
        <p:nvSpPr>
          <p:cNvPr id="7" name="TextBox 6">
            <a:extLst>
              <a:ext uri="{FF2B5EF4-FFF2-40B4-BE49-F238E27FC236}">
                <a16:creationId xmlns:a16="http://schemas.microsoft.com/office/drawing/2014/main" id="{1D97E5E3-A2D6-5540-9219-8D1F4FC417E7}"/>
              </a:ext>
            </a:extLst>
          </p:cNvPr>
          <p:cNvSpPr txBox="1"/>
          <p:nvPr/>
        </p:nvSpPr>
        <p:spPr>
          <a:xfrm>
            <a:off x="1741714" y="1013922"/>
            <a:ext cx="6853646" cy="523220"/>
          </a:xfrm>
          <a:prstGeom prst="rect">
            <a:avLst/>
          </a:prstGeom>
          <a:noFill/>
        </p:spPr>
        <p:txBody>
          <a:bodyPr wrap="square" rtlCol="0">
            <a:spAutoFit/>
          </a:bodyPr>
          <a:lstStyle/>
          <a:p>
            <a:r>
              <a:rPr lang="en-US" i="1" dirty="0"/>
              <a:t>A set of samples where the considered transformation varies, </a:t>
            </a:r>
          </a:p>
          <a:p>
            <a:r>
              <a:rPr lang="en-US" i="1" dirty="0"/>
              <a:t>keeping the other variables (category, illumination, </a:t>
            </a:r>
            <a:r>
              <a:rPr lang="en-US" i="1" dirty="0" err="1"/>
              <a:t>etc</a:t>
            </a:r>
            <a:r>
              <a:rPr lang="en-US" i="1" dirty="0"/>
              <a:t>) constant (approximately)</a:t>
            </a:r>
          </a:p>
        </p:txBody>
      </p:sp>
      <p:pic>
        <p:nvPicPr>
          <p:cNvPr id="9" name="Picture 8">
            <a:extLst>
              <a:ext uri="{FF2B5EF4-FFF2-40B4-BE49-F238E27FC236}">
                <a16:creationId xmlns:a16="http://schemas.microsoft.com/office/drawing/2014/main" id="{DD08DFF7-6D15-3642-9ED8-D0E5B6AD9C94}"/>
              </a:ext>
            </a:extLst>
          </p:cNvPr>
          <p:cNvPicPr>
            <a:picLocks noChangeAspect="1"/>
          </p:cNvPicPr>
          <p:nvPr/>
        </p:nvPicPr>
        <p:blipFill>
          <a:blip r:embed="rId2"/>
          <a:stretch>
            <a:fillRect/>
          </a:stretch>
        </p:blipFill>
        <p:spPr>
          <a:xfrm>
            <a:off x="0" y="1894399"/>
            <a:ext cx="9144000" cy="1453662"/>
          </a:xfrm>
          <a:prstGeom prst="rect">
            <a:avLst/>
          </a:prstGeom>
        </p:spPr>
      </p:pic>
      <p:sp>
        <p:nvSpPr>
          <p:cNvPr id="10" name="TextBox 9">
            <a:extLst>
              <a:ext uri="{FF2B5EF4-FFF2-40B4-BE49-F238E27FC236}">
                <a16:creationId xmlns:a16="http://schemas.microsoft.com/office/drawing/2014/main" id="{EC3FA258-D610-8E4D-A91D-E17911168DC1}"/>
              </a:ext>
            </a:extLst>
          </p:cNvPr>
          <p:cNvSpPr txBox="1"/>
          <p:nvPr/>
        </p:nvSpPr>
        <p:spPr>
          <a:xfrm>
            <a:off x="0" y="1586622"/>
            <a:ext cx="4759636" cy="307777"/>
          </a:xfrm>
          <a:prstGeom prst="rect">
            <a:avLst/>
          </a:prstGeom>
          <a:noFill/>
        </p:spPr>
        <p:txBody>
          <a:bodyPr wrap="none" rtlCol="0">
            <a:spAutoFit/>
          </a:bodyPr>
          <a:lstStyle/>
          <a:p>
            <a:r>
              <a:rPr lang="en-US" dirty="0"/>
              <a:t>Occlusion Trajectories created from the GOT-10K dataset</a:t>
            </a:r>
          </a:p>
        </p:txBody>
      </p:sp>
      <p:pic>
        <p:nvPicPr>
          <p:cNvPr id="11" name="Picture 10">
            <a:extLst>
              <a:ext uri="{FF2B5EF4-FFF2-40B4-BE49-F238E27FC236}">
                <a16:creationId xmlns:a16="http://schemas.microsoft.com/office/drawing/2014/main" id="{F3070A64-26B7-5C49-85FF-35E45F1C8B4A}"/>
              </a:ext>
            </a:extLst>
          </p:cNvPr>
          <p:cNvPicPr>
            <a:picLocks noChangeAspect="1"/>
          </p:cNvPicPr>
          <p:nvPr/>
        </p:nvPicPr>
        <p:blipFill>
          <a:blip r:embed="rId3"/>
          <a:stretch>
            <a:fillRect/>
          </a:stretch>
        </p:blipFill>
        <p:spPr>
          <a:xfrm>
            <a:off x="0" y="3365479"/>
            <a:ext cx="9144000" cy="1769508"/>
          </a:xfrm>
          <a:prstGeom prst="rect">
            <a:avLst/>
          </a:prstGeom>
        </p:spPr>
      </p:pic>
    </p:spTree>
    <p:extLst>
      <p:ext uri="{BB962C8B-B14F-4D97-AF65-F5344CB8AC3E}">
        <p14:creationId xmlns:p14="http://schemas.microsoft.com/office/powerpoint/2010/main" val="333204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5001-C902-3D4E-BBF2-AA1CA33A4627}"/>
              </a:ext>
            </a:extLst>
          </p:cNvPr>
          <p:cNvSpPr>
            <a:spLocks noGrp="1"/>
          </p:cNvSpPr>
          <p:nvPr>
            <p:ph type="title"/>
          </p:nvPr>
        </p:nvSpPr>
        <p:spPr>
          <a:xfrm>
            <a:off x="593275" y="538896"/>
            <a:ext cx="7835225" cy="572700"/>
          </a:xfrm>
        </p:spPr>
        <p:txBody>
          <a:bodyPr/>
          <a:lstStyle/>
          <a:p>
            <a:r>
              <a:rPr lang="en-US" dirty="0"/>
              <a:t>Measuring Invariances - Trajectories </a:t>
            </a:r>
          </a:p>
        </p:txBody>
      </p:sp>
      <p:sp>
        <p:nvSpPr>
          <p:cNvPr id="7" name="TextBox 6">
            <a:extLst>
              <a:ext uri="{FF2B5EF4-FFF2-40B4-BE49-F238E27FC236}">
                <a16:creationId xmlns:a16="http://schemas.microsoft.com/office/drawing/2014/main" id="{1D97E5E3-A2D6-5540-9219-8D1F4FC417E7}"/>
              </a:ext>
            </a:extLst>
          </p:cNvPr>
          <p:cNvSpPr txBox="1"/>
          <p:nvPr/>
        </p:nvSpPr>
        <p:spPr>
          <a:xfrm>
            <a:off x="1741714" y="1013922"/>
            <a:ext cx="6853646" cy="523220"/>
          </a:xfrm>
          <a:prstGeom prst="rect">
            <a:avLst/>
          </a:prstGeom>
          <a:noFill/>
        </p:spPr>
        <p:txBody>
          <a:bodyPr wrap="square" rtlCol="0">
            <a:spAutoFit/>
          </a:bodyPr>
          <a:lstStyle/>
          <a:p>
            <a:r>
              <a:rPr lang="en-US" i="1" dirty="0"/>
              <a:t>A set of samples where the considered transformation varies, </a:t>
            </a:r>
          </a:p>
          <a:p>
            <a:r>
              <a:rPr lang="en-US" i="1" dirty="0"/>
              <a:t>keeping the other variables (category, illumination, </a:t>
            </a:r>
            <a:r>
              <a:rPr lang="en-US" i="1" dirty="0" err="1"/>
              <a:t>etc</a:t>
            </a:r>
            <a:r>
              <a:rPr lang="en-US" i="1" dirty="0"/>
              <a:t>) constant (approximately)</a:t>
            </a:r>
          </a:p>
        </p:txBody>
      </p:sp>
      <p:sp>
        <p:nvSpPr>
          <p:cNvPr id="10" name="TextBox 9">
            <a:extLst>
              <a:ext uri="{FF2B5EF4-FFF2-40B4-BE49-F238E27FC236}">
                <a16:creationId xmlns:a16="http://schemas.microsoft.com/office/drawing/2014/main" id="{EC3FA258-D610-8E4D-A91D-E17911168DC1}"/>
              </a:ext>
            </a:extLst>
          </p:cNvPr>
          <p:cNvSpPr txBox="1"/>
          <p:nvPr/>
        </p:nvSpPr>
        <p:spPr>
          <a:xfrm>
            <a:off x="0" y="1926256"/>
            <a:ext cx="6159058" cy="307777"/>
          </a:xfrm>
          <a:prstGeom prst="rect">
            <a:avLst/>
          </a:prstGeom>
          <a:noFill/>
        </p:spPr>
        <p:txBody>
          <a:bodyPr wrap="none" rtlCol="0">
            <a:spAutoFit/>
          </a:bodyPr>
          <a:lstStyle/>
          <a:p>
            <a:r>
              <a:rPr lang="en-US" dirty="0" err="1"/>
              <a:t>Viewpoint+Instance</a:t>
            </a:r>
            <a:r>
              <a:rPr lang="en-US" dirty="0"/>
              <a:t> Change Trajectories created from the Pascal3D dataset</a:t>
            </a:r>
          </a:p>
        </p:txBody>
      </p:sp>
      <p:pic>
        <p:nvPicPr>
          <p:cNvPr id="3" name="Picture 2">
            <a:extLst>
              <a:ext uri="{FF2B5EF4-FFF2-40B4-BE49-F238E27FC236}">
                <a16:creationId xmlns:a16="http://schemas.microsoft.com/office/drawing/2014/main" id="{C42B2E6F-4B91-974E-B3D3-C309100000E7}"/>
              </a:ext>
            </a:extLst>
          </p:cNvPr>
          <p:cNvPicPr>
            <a:picLocks noChangeAspect="1"/>
          </p:cNvPicPr>
          <p:nvPr/>
        </p:nvPicPr>
        <p:blipFill>
          <a:blip r:embed="rId2"/>
          <a:stretch>
            <a:fillRect/>
          </a:stretch>
        </p:blipFill>
        <p:spPr>
          <a:xfrm>
            <a:off x="0" y="2234033"/>
            <a:ext cx="9144000" cy="1238163"/>
          </a:xfrm>
          <a:prstGeom prst="rect">
            <a:avLst/>
          </a:prstGeom>
        </p:spPr>
      </p:pic>
      <p:pic>
        <p:nvPicPr>
          <p:cNvPr id="4" name="Picture 3">
            <a:extLst>
              <a:ext uri="{FF2B5EF4-FFF2-40B4-BE49-F238E27FC236}">
                <a16:creationId xmlns:a16="http://schemas.microsoft.com/office/drawing/2014/main" id="{9752F21D-402F-2942-9C28-09B9E7670289}"/>
              </a:ext>
            </a:extLst>
          </p:cNvPr>
          <p:cNvPicPr>
            <a:picLocks noChangeAspect="1"/>
          </p:cNvPicPr>
          <p:nvPr/>
        </p:nvPicPr>
        <p:blipFill>
          <a:blip r:embed="rId3"/>
          <a:stretch>
            <a:fillRect/>
          </a:stretch>
        </p:blipFill>
        <p:spPr>
          <a:xfrm>
            <a:off x="2407117" y="3870527"/>
            <a:ext cx="3858700" cy="1272973"/>
          </a:xfrm>
          <a:prstGeom prst="rect">
            <a:avLst/>
          </a:prstGeom>
        </p:spPr>
      </p:pic>
      <p:sp>
        <p:nvSpPr>
          <p:cNvPr id="12" name="TextBox 11">
            <a:extLst>
              <a:ext uri="{FF2B5EF4-FFF2-40B4-BE49-F238E27FC236}">
                <a16:creationId xmlns:a16="http://schemas.microsoft.com/office/drawing/2014/main" id="{B44E0737-7B5B-D84F-A8A4-D80B223DD727}"/>
              </a:ext>
            </a:extLst>
          </p:cNvPr>
          <p:cNvSpPr txBox="1"/>
          <p:nvPr/>
        </p:nvSpPr>
        <p:spPr>
          <a:xfrm>
            <a:off x="1885406" y="3562750"/>
            <a:ext cx="5327099" cy="307777"/>
          </a:xfrm>
          <a:prstGeom prst="rect">
            <a:avLst/>
          </a:prstGeom>
          <a:noFill/>
        </p:spPr>
        <p:txBody>
          <a:bodyPr wrap="none" rtlCol="0">
            <a:spAutoFit/>
          </a:bodyPr>
          <a:lstStyle/>
          <a:p>
            <a:r>
              <a:rPr lang="en-US" dirty="0"/>
              <a:t>Instance Change Trajectories created from the Pascal3D dataset</a:t>
            </a:r>
          </a:p>
        </p:txBody>
      </p:sp>
    </p:spTree>
    <p:extLst>
      <p:ext uri="{BB962C8B-B14F-4D97-AF65-F5344CB8AC3E}">
        <p14:creationId xmlns:p14="http://schemas.microsoft.com/office/powerpoint/2010/main" val="401802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5001-C902-3D4E-BBF2-AA1CA33A4627}"/>
              </a:ext>
            </a:extLst>
          </p:cNvPr>
          <p:cNvSpPr>
            <a:spLocks noGrp="1"/>
          </p:cNvSpPr>
          <p:nvPr>
            <p:ph type="title"/>
          </p:nvPr>
        </p:nvSpPr>
        <p:spPr>
          <a:xfrm>
            <a:off x="593275" y="141931"/>
            <a:ext cx="7835225" cy="572700"/>
          </a:xfrm>
        </p:spPr>
        <p:txBody>
          <a:bodyPr/>
          <a:lstStyle/>
          <a:p>
            <a:r>
              <a:rPr lang="en-US" dirty="0"/>
              <a:t>Measuring Invariances - Metric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C1A708-B3CB-8A41-AF8B-680C936438F0}"/>
                  </a:ext>
                </a:extLst>
              </p:cNvPr>
              <p:cNvSpPr txBox="1"/>
              <p:nvPr/>
            </p:nvSpPr>
            <p:spPr>
              <a:xfrm>
                <a:off x="2791098" y="1051422"/>
                <a:ext cx="2103120"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𝑖</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𝑠</m:t>
                          </m:r>
                        </m:e>
                        <m:sub>
                          <m:r>
                            <a:rPr lang="en-US" sz="1600" b="0" i="1" smtClean="0">
                              <a:latin typeface="Cambria Math" panose="02040503050406030204" pitchFamily="18" charset="0"/>
                            </a:rPr>
                            <m:t>𝑖</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𝑖</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&gt;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𝑖</m:t>
                          </m:r>
                        </m:sub>
                      </m:sSub>
                    </m:oMath>
                  </m:oMathPara>
                </a14:m>
                <a:endParaRPr lang="en-US" sz="1600" dirty="0"/>
              </a:p>
            </p:txBody>
          </p:sp>
        </mc:Choice>
        <mc:Fallback xmlns="">
          <p:sp>
            <p:nvSpPr>
              <p:cNvPr id="4" name="TextBox 3">
                <a:extLst>
                  <a:ext uri="{FF2B5EF4-FFF2-40B4-BE49-F238E27FC236}">
                    <a16:creationId xmlns:a16="http://schemas.microsoft.com/office/drawing/2014/main" id="{52C1A708-B3CB-8A41-AF8B-680C936438F0}"/>
                  </a:ext>
                </a:extLst>
              </p:cNvPr>
              <p:cNvSpPr txBox="1">
                <a:spLocks noRot="1" noChangeAspect="1" noMove="1" noResize="1" noEditPoints="1" noAdjustHandles="1" noChangeArrowheads="1" noChangeShapeType="1" noTextEdit="1"/>
              </p:cNvSpPr>
              <p:nvPr/>
            </p:nvSpPr>
            <p:spPr>
              <a:xfrm>
                <a:off x="2791098" y="1051422"/>
                <a:ext cx="2103120" cy="246221"/>
              </a:xfrm>
              <a:prstGeom prst="rect">
                <a:avLst/>
              </a:prstGeom>
              <a:blipFill>
                <a:blip r:embed="rId3"/>
                <a:stretch>
                  <a:fillRect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CC6141C-8A4F-0346-9924-44AEFFB79D67}"/>
                  </a:ext>
                </a:extLst>
              </p:cNvPr>
              <p:cNvSpPr txBox="1"/>
              <p:nvPr/>
            </p:nvSpPr>
            <p:spPr>
              <a:xfrm>
                <a:off x="705394" y="628523"/>
                <a:ext cx="3645229" cy="307777"/>
              </a:xfrm>
              <a:prstGeom prst="rect">
                <a:avLst/>
              </a:prstGeom>
              <a:noFill/>
            </p:spPr>
            <p:txBody>
              <a:bodyPr wrap="none" rtlCol="0">
                <a:spAutoFit/>
              </a:bodyPr>
              <a:lstStyle/>
              <a:p>
                <a:r>
                  <a:rPr lang="en-US" dirty="0"/>
                  <a:t>For each neuron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h</m:t>
                        </m:r>
                      </m:e>
                      <m:sub>
                        <m:r>
                          <a:rPr lang="en-US" i="1" dirty="0" smtClean="0">
                            <a:latin typeface="Cambria Math" panose="02040503050406030204" pitchFamily="18" charset="0"/>
                          </a:rPr>
                          <m:t>𝑖</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𝑥</m:t>
                        </m:r>
                      </m:e>
                    </m:d>
                  </m:oMath>
                </a14:m>
                <a:r>
                  <a:rPr lang="en-US" dirty="0"/>
                  <a:t>, the firing function is </a:t>
                </a:r>
              </a:p>
            </p:txBody>
          </p:sp>
        </mc:Choice>
        <mc:Fallback xmlns="">
          <p:sp>
            <p:nvSpPr>
              <p:cNvPr id="6" name="TextBox 5">
                <a:extLst>
                  <a:ext uri="{FF2B5EF4-FFF2-40B4-BE49-F238E27FC236}">
                    <a16:creationId xmlns:a16="http://schemas.microsoft.com/office/drawing/2014/main" id="{0CC6141C-8A4F-0346-9924-44AEFFB79D67}"/>
                  </a:ext>
                </a:extLst>
              </p:cNvPr>
              <p:cNvSpPr txBox="1">
                <a:spLocks noRot="1" noChangeAspect="1" noMove="1" noResize="1" noEditPoints="1" noAdjustHandles="1" noChangeArrowheads="1" noChangeShapeType="1" noTextEdit="1"/>
              </p:cNvSpPr>
              <p:nvPr/>
            </p:nvSpPr>
            <p:spPr>
              <a:xfrm>
                <a:off x="705394" y="628523"/>
                <a:ext cx="3645229" cy="307777"/>
              </a:xfrm>
              <a:prstGeom prst="rect">
                <a:avLst/>
              </a:prstGeom>
              <a:blipFill>
                <a:blip r:embed="rId4"/>
                <a:stretch>
                  <a:fillRect l="-347"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8AF8544-4257-F648-B392-BDFE693C0768}"/>
                  </a:ext>
                </a:extLst>
              </p:cNvPr>
              <p:cNvSpPr txBox="1"/>
              <p:nvPr/>
            </p:nvSpPr>
            <p:spPr>
              <a:xfrm>
                <a:off x="5234221" y="1020643"/>
                <a:ext cx="125765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 +1</m:t>
                          </m:r>
                        </m:e>
                      </m:d>
                    </m:oMath>
                  </m:oMathPara>
                </a14:m>
                <a:endParaRPr lang="en-US" dirty="0"/>
              </a:p>
            </p:txBody>
          </p:sp>
        </mc:Choice>
        <mc:Fallback xmlns="">
          <p:sp>
            <p:nvSpPr>
              <p:cNvPr id="9" name="TextBox 8">
                <a:extLst>
                  <a:ext uri="{FF2B5EF4-FFF2-40B4-BE49-F238E27FC236}">
                    <a16:creationId xmlns:a16="http://schemas.microsoft.com/office/drawing/2014/main" id="{B8AF8544-4257-F648-B392-BDFE693C0768}"/>
                  </a:ext>
                </a:extLst>
              </p:cNvPr>
              <p:cNvSpPr txBox="1">
                <a:spLocks noRot="1" noChangeAspect="1" noMove="1" noResize="1" noEditPoints="1" noAdjustHandles="1" noChangeArrowheads="1" noChangeShapeType="1" noTextEdit="1"/>
              </p:cNvSpPr>
              <p:nvPr/>
            </p:nvSpPr>
            <p:spPr>
              <a:xfrm>
                <a:off x="5234221" y="1020643"/>
                <a:ext cx="1257652"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D4EE5C-183C-D941-8431-6268100F3E38}"/>
                  </a:ext>
                </a:extLst>
              </p:cNvPr>
              <p:cNvSpPr txBox="1"/>
              <p:nvPr/>
            </p:nvSpPr>
            <p:spPr>
              <a:xfrm>
                <a:off x="593275" y="1485511"/>
                <a:ext cx="6993261" cy="397673"/>
              </a:xfrm>
              <a:prstGeom prst="rect">
                <a:avLst/>
              </a:prstGeom>
              <a:noFill/>
            </p:spPr>
            <p:txBody>
              <a:bodyPr wrap="none" rtlCol="0">
                <a:spAutoFit/>
              </a:bodyPr>
              <a:lstStyle/>
              <a:p>
                <a:r>
                  <a:rPr lang="en-US" dirty="0"/>
                  <a:t>For each neuron choose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𝑠</m:t>
                        </m:r>
                      </m:e>
                      <m:sub>
                        <m:r>
                          <a:rPr lang="en-US" i="1" dirty="0" smtClean="0">
                            <a:latin typeface="Cambria Math" panose="02040503050406030204" pitchFamily="18" charset="0"/>
                          </a:rPr>
                          <m:t>𝑖</m:t>
                        </m:r>
                      </m:sub>
                    </m:sSub>
                  </m:oMath>
                </a14:m>
                <a:r>
                  <a:rPr lang="en-US" dirty="0"/>
                  <a:t> and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𝑡</m:t>
                        </m:r>
                      </m:e>
                      <m:sub>
                        <m:r>
                          <a:rPr lang="en-US" i="1" dirty="0" smtClean="0">
                            <a:latin typeface="Cambria Math" panose="02040503050406030204" pitchFamily="18" charset="0"/>
                          </a:rPr>
                          <m:t>𝑖</m:t>
                        </m:r>
                      </m:sub>
                    </m:sSub>
                  </m:oMath>
                </a14:m>
                <a:r>
                  <a:rPr lang="en-US" dirty="0"/>
                  <a:t> such that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𝑓</m:t>
                        </m:r>
                      </m:e>
                      <m:sub>
                        <m:r>
                          <a:rPr lang="en-US" i="1" dirty="0" smtClean="0">
                            <a:latin typeface="Cambria Math" panose="02040503050406030204" pitchFamily="18" charset="0"/>
                          </a:rPr>
                          <m:t>𝑖</m:t>
                        </m:r>
                      </m:sub>
                    </m:sSub>
                    <m:r>
                      <a:rPr lang="en-US" i="1" dirty="0">
                        <a:latin typeface="Cambria Math" panose="02040503050406030204" pitchFamily="18" charset="0"/>
                      </a:rPr>
                      <m:t> </m:t>
                    </m:r>
                    <m:r>
                      <a:rPr lang="en-US" i="1" dirty="0" smtClean="0">
                        <a:latin typeface="Cambria Math" panose="02040503050406030204" pitchFamily="18" charset="0"/>
                      </a:rPr>
                      <m:t>=</m:t>
                    </m:r>
                    <m:r>
                      <a:rPr lang="en-US" i="1" dirty="0">
                        <a:latin typeface="Cambria Math" panose="02040503050406030204" pitchFamily="18" charset="0"/>
                      </a:rPr>
                      <m:t> </m:t>
                    </m:r>
                    <m:r>
                      <a:rPr lang="en-US" i="1" dirty="0" smtClean="0">
                        <a:latin typeface="Cambria Math" panose="02040503050406030204" pitchFamily="18" charset="0"/>
                      </a:rPr>
                      <m:t>1</m:t>
                    </m:r>
                    <m:r>
                      <a:rPr lang="en-US" i="1" dirty="0">
                        <a:latin typeface="Cambria Math" panose="02040503050406030204" pitchFamily="18" charset="0"/>
                      </a:rPr>
                      <m:t> </m:t>
                    </m:r>
                  </m:oMath>
                </a14:m>
                <a:r>
                  <a:rPr lang="en-US" dirty="0"/>
                  <a:t>for approximately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m:t>
                        </m:r>
                        <m:r>
                          <a:rPr lang="en-US" b="0" i="1" smtClean="0">
                            <a:latin typeface="Cambria Math" panose="02040503050406030204" pitchFamily="18" charset="0"/>
                          </a:rPr>
                          <m:t>𝑐𝑙𝑎𝑠𝑠𝑒𝑠</m:t>
                        </m:r>
                      </m:den>
                    </m:f>
                  </m:oMath>
                </a14:m>
                <a:r>
                  <a:rPr lang="en-US" dirty="0"/>
                  <a:t> samples*</a:t>
                </a:r>
              </a:p>
            </p:txBody>
          </p:sp>
        </mc:Choice>
        <mc:Fallback xmlns="">
          <p:sp>
            <p:nvSpPr>
              <p:cNvPr id="10" name="TextBox 9">
                <a:extLst>
                  <a:ext uri="{FF2B5EF4-FFF2-40B4-BE49-F238E27FC236}">
                    <a16:creationId xmlns:a16="http://schemas.microsoft.com/office/drawing/2014/main" id="{27D4EE5C-183C-D941-8431-6268100F3E38}"/>
                  </a:ext>
                </a:extLst>
              </p:cNvPr>
              <p:cNvSpPr txBox="1">
                <a:spLocks noRot="1" noChangeAspect="1" noMove="1" noResize="1" noEditPoints="1" noAdjustHandles="1" noChangeArrowheads="1" noChangeShapeType="1" noTextEdit="1"/>
              </p:cNvSpPr>
              <p:nvPr/>
            </p:nvSpPr>
            <p:spPr>
              <a:xfrm>
                <a:off x="593275" y="1485511"/>
                <a:ext cx="6993261" cy="397673"/>
              </a:xfrm>
              <a:prstGeom prst="rect">
                <a:avLst/>
              </a:prstGeom>
              <a:blipFill>
                <a:blip r:embed="rId6"/>
                <a:stretch>
                  <a:fillRect l="-181" b="-312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2F53C835-4E1A-744C-94EC-4D878029D55D}"/>
              </a:ext>
            </a:extLst>
          </p:cNvPr>
          <p:cNvSpPr txBox="1"/>
          <p:nvPr/>
        </p:nvSpPr>
        <p:spPr>
          <a:xfrm>
            <a:off x="4894218" y="4912668"/>
            <a:ext cx="4410182" cy="230832"/>
          </a:xfrm>
          <a:prstGeom prst="rect">
            <a:avLst/>
          </a:prstGeom>
          <a:noFill/>
        </p:spPr>
        <p:txBody>
          <a:bodyPr wrap="none" rtlCol="0">
            <a:spAutoFit/>
          </a:bodyPr>
          <a:lstStyle/>
          <a:p>
            <a:r>
              <a:rPr lang="en-US" sz="900" dirty="0"/>
              <a:t>*only for uniformly distributed datasets, check paper for a more general formulation</a:t>
            </a:r>
          </a:p>
        </p:txBody>
      </p:sp>
      <p:pic>
        <p:nvPicPr>
          <p:cNvPr id="12" name="Picture 11">
            <a:extLst>
              <a:ext uri="{FF2B5EF4-FFF2-40B4-BE49-F238E27FC236}">
                <a16:creationId xmlns:a16="http://schemas.microsoft.com/office/drawing/2014/main" id="{184B33F9-C531-BF4B-9D7B-813B6EDC0D8A}"/>
              </a:ext>
            </a:extLst>
          </p:cNvPr>
          <p:cNvPicPr>
            <a:picLocks noChangeAspect="1"/>
          </p:cNvPicPr>
          <p:nvPr/>
        </p:nvPicPr>
        <p:blipFill>
          <a:blip r:embed="rId7"/>
          <a:stretch>
            <a:fillRect/>
          </a:stretch>
        </p:blipFill>
        <p:spPr>
          <a:xfrm>
            <a:off x="124964" y="2207065"/>
            <a:ext cx="8787204" cy="966347"/>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9F3A9BF-0F05-5248-8144-712C3AF1C571}"/>
                  </a:ext>
                </a:extLst>
              </p:cNvPr>
              <p:cNvSpPr txBox="1"/>
              <p:nvPr/>
            </p:nvSpPr>
            <p:spPr>
              <a:xfrm>
                <a:off x="124964" y="1926655"/>
                <a:ext cx="4769254" cy="307777"/>
              </a:xfrm>
              <a:prstGeom prst="rect">
                <a:avLst/>
              </a:prstGeom>
              <a:noFill/>
            </p:spPr>
            <p:txBody>
              <a:bodyPr wrap="none" rtlCol="0">
                <a:spAutoFit/>
              </a:bodyPr>
              <a:lstStyle/>
              <a:p>
                <a:r>
                  <a:rPr lang="en-US" dirty="0"/>
                  <a:t>For a class y, the local firing rate of neuron </a:t>
                </a:r>
                <a14:m>
                  <m:oMath xmlns:m="http://schemas.openxmlformats.org/officeDocument/2006/math">
                    <m:r>
                      <a:rPr lang="en-US" i="1" dirty="0" smtClean="0">
                        <a:latin typeface="Cambria Math" panose="02040503050406030204" pitchFamily="18" charset="0"/>
                      </a:rPr>
                      <m:t>𝑖</m:t>
                    </m:r>
                  </m:oMath>
                </a14:m>
                <a:r>
                  <a:rPr lang="en-US" dirty="0"/>
                  <a:t> is defined as:</a:t>
                </a:r>
              </a:p>
            </p:txBody>
          </p:sp>
        </mc:Choice>
        <mc:Fallback xmlns="">
          <p:sp>
            <p:nvSpPr>
              <p:cNvPr id="13" name="TextBox 12">
                <a:extLst>
                  <a:ext uri="{FF2B5EF4-FFF2-40B4-BE49-F238E27FC236}">
                    <a16:creationId xmlns:a16="http://schemas.microsoft.com/office/drawing/2014/main" id="{A9F3A9BF-0F05-5248-8144-712C3AF1C571}"/>
                  </a:ext>
                </a:extLst>
              </p:cNvPr>
              <p:cNvSpPr txBox="1">
                <a:spLocks noRot="1" noChangeAspect="1" noMove="1" noResize="1" noEditPoints="1" noAdjustHandles="1" noChangeArrowheads="1" noChangeShapeType="1" noTextEdit="1"/>
              </p:cNvSpPr>
              <p:nvPr/>
            </p:nvSpPr>
            <p:spPr>
              <a:xfrm>
                <a:off x="124964" y="1926655"/>
                <a:ext cx="4769254" cy="307777"/>
              </a:xfrm>
              <a:prstGeom prst="rect">
                <a:avLst/>
              </a:prstGeom>
              <a:blipFill>
                <a:blip r:embed="rId8"/>
                <a:stretch>
                  <a:fillRect l="-266" t="-4000" b="-16000"/>
                </a:stretch>
              </a:blipFill>
            </p:spPr>
            <p:txBody>
              <a:bodyPr/>
              <a:lstStyle/>
              <a:p>
                <a:r>
                  <a:rPr lang="en-US">
                    <a:noFill/>
                  </a:rPr>
                  <a:t> </a:t>
                </a:r>
              </a:p>
            </p:txBody>
          </p:sp>
        </mc:Fallback>
      </mc:AlternateContent>
      <p:sp>
        <p:nvSpPr>
          <p:cNvPr id="14" name="Left Brace 13">
            <a:extLst>
              <a:ext uri="{FF2B5EF4-FFF2-40B4-BE49-F238E27FC236}">
                <a16:creationId xmlns:a16="http://schemas.microsoft.com/office/drawing/2014/main" id="{48E35311-F6EC-2541-9D7C-517184E814A8}"/>
              </a:ext>
            </a:extLst>
          </p:cNvPr>
          <p:cNvSpPr/>
          <p:nvPr/>
        </p:nvSpPr>
        <p:spPr>
          <a:xfrm rot="16200000">
            <a:off x="1691417" y="2679010"/>
            <a:ext cx="163201" cy="1017262"/>
          </a:xfrm>
          <a:prstGeom prst="leftBrace">
            <a:avLst>
              <a:gd name="adj1" fmla="val 5555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C464A7CC-154A-DC48-8E1C-2E22AE873A4A}"/>
              </a:ext>
            </a:extLst>
          </p:cNvPr>
          <p:cNvSpPr txBox="1"/>
          <p:nvPr/>
        </p:nvSpPr>
        <p:spPr>
          <a:xfrm>
            <a:off x="1385731" y="3275926"/>
            <a:ext cx="774571" cy="507831"/>
          </a:xfrm>
          <a:prstGeom prst="rect">
            <a:avLst/>
          </a:prstGeom>
          <a:noFill/>
        </p:spPr>
        <p:txBody>
          <a:bodyPr wrap="none" rtlCol="0">
            <a:spAutoFit/>
          </a:bodyPr>
          <a:lstStyle/>
          <a:p>
            <a:pPr algn="ctr"/>
            <a:r>
              <a:rPr lang="en-US" sz="900" dirty="0"/>
              <a:t>Mean over </a:t>
            </a:r>
            <a:br>
              <a:rPr lang="en-US" sz="900" dirty="0"/>
            </a:br>
            <a:r>
              <a:rPr lang="en-US" sz="900" dirty="0"/>
              <a:t>samples of </a:t>
            </a:r>
            <a:br>
              <a:rPr lang="en-US" sz="900" dirty="0"/>
            </a:br>
            <a:r>
              <a:rPr lang="en-US" sz="900" dirty="0"/>
              <a:t>class y</a:t>
            </a:r>
          </a:p>
        </p:txBody>
      </p:sp>
      <p:sp>
        <p:nvSpPr>
          <p:cNvPr id="16" name="Left Brace 15">
            <a:extLst>
              <a:ext uri="{FF2B5EF4-FFF2-40B4-BE49-F238E27FC236}">
                <a16:creationId xmlns:a16="http://schemas.microsoft.com/office/drawing/2014/main" id="{A9B2B78F-ED12-4D4F-8FCA-A22828C27BE3}"/>
              </a:ext>
            </a:extLst>
          </p:cNvPr>
          <p:cNvSpPr/>
          <p:nvPr/>
        </p:nvSpPr>
        <p:spPr>
          <a:xfrm rot="16200000">
            <a:off x="3047961" y="2422447"/>
            <a:ext cx="169886" cy="1537072"/>
          </a:xfrm>
          <a:prstGeom prst="leftBrace">
            <a:avLst>
              <a:gd name="adj1" fmla="val 5555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5F19832B-3DEC-7645-8D3C-B2C2F8C372A3}"/>
              </a:ext>
            </a:extLst>
          </p:cNvPr>
          <p:cNvSpPr txBox="1"/>
          <p:nvPr/>
        </p:nvSpPr>
        <p:spPr>
          <a:xfrm>
            <a:off x="2708666" y="3275926"/>
            <a:ext cx="934871" cy="507831"/>
          </a:xfrm>
          <a:prstGeom prst="rect">
            <a:avLst/>
          </a:prstGeom>
          <a:noFill/>
        </p:spPr>
        <p:txBody>
          <a:bodyPr wrap="none" rtlCol="0">
            <a:spAutoFit/>
          </a:bodyPr>
          <a:lstStyle/>
          <a:p>
            <a:pPr algn="ctr"/>
            <a:r>
              <a:rPr lang="en-US" sz="900" dirty="0"/>
              <a:t>Mean over </a:t>
            </a:r>
            <a:br>
              <a:rPr lang="en-US" sz="900" dirty="0"/>
            </a:br>
            <a:r>
              <a:rPr lang="en-US" sz="900" dirty="0"/>
              <a:t>trajectory </a:t>
            </a:r>
          </a:p>
          <a:p>
            <a:pPr algn="ctr"/>
            <a:r>
              <a:rPr lang="en-US" sz="900" dirty="0"/>
              <a:t>of the samples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41D7202-4C76-034A-BA41-0469FCEE9496}"/>
                  </a:ext>
                </a:extLst>
              </p:cNvPr>
              <p:cNvSpPr txBox="1"/>
              <p:nvPr/>
            </p:nvSpPr>
            <p:spPr>
              <a:xfrm>
                <a:off x="283034" y="4045019"/>
                <a:ext cx="7576369" cy="324769"/>
              </a:xfrm>
              <a:prstGeom prst="rect">
                <a:avLst/>
              </a:prstGeom>
              <a:noFill/>
            </p:spPr>
            <p:txBody>
              <a:bodyPr wrap="none" rtlCol="0">
                <a:spAutoFit/>
              </a:bodyPr>
              <a:lstStyle/>
              <a:p>
                <a:r>
                  <a:rPr lang="en-US" dirty="0"/>
                  <a:t>For each class choose Top-K mean average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𝑦</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𝑖</m:t>
                        </m:r>
                      </m:e>
                    </m:d>
                  </m:oMath>
                </a14:m>
                <a:r>
                  <a:rPr lang="en-US" dirty="0"/>
                  <a:t> neurons, then compute mean over classes</a:t>
                </a:r>
              </a:p>
            </p:txBody>
          </p:sp>
        </mc:Choice>
        <mc:Fallback xmlns="">
          <p:sp>
            <p:nvSpPr>
              <p:cNvPr id="3" name="TextBox 2">
                <a:extLst>
                  <a:ext uri="{FF2B5EF4-FFF2-40B4-BE49-F238E27FC236}">
                    <a16:creationId xmlns:a16="http://schemas.microsoft.com/office/drawing/2014/main" id="{D41D7202-4C76-034A-BA41-0469FCEE9496}"/>
                  </a:ext>
                </a:extLst>
              </p:cNvPr>
              <p:cNvSpPr txBox="1">
                <a:spLocks noRot="1" noChangeAspect="1" noMove="1" noResize="1" noEditPoints="1" noAdjustHandles="1" noChangeArrowheads="1" noChangeShapeType="1" noTextEdit="1"/>
              </p:cNvSpPr>
              <p:nvPr/>
            </p:nvSpPr>
            <p:spPr>
              <a:xfrm>
                <a:off x="283034" y="4045019"/>
                <a:ext cx="7576369" cy="324769"/>
              </a:xfrm>
              <a:prstGeom prst="rect">
                <a:avLst/>
              </a:prstGeom>
              <a:blipFill>
                <a:blip r:embed="rId9"/>
                <a:stretch>
                  <a:fillRect l="-167" t="-7692" b="-11538"/>
                </a:stretch>
              </a:blipFill>
            </p:spPr>
            <p:txBody>
              <a:bodyPr/>
              <a:lstStyle/>
              <a:p>
                <a:r>
                  <a:rPr lang="en-US">
                    <a:noFill/>
                  </a:rPr>
                  <a:t> </a:t>
                </a:r>
              </a:p>
            </p:txBody>
          </p:sp>
        </mc:Fallback>
      </mc:AlternateContent>
    </p:spTree>
    <p:extLst>
      <p:ext uri="{BB962C8B-B14F-4D97-AF65-F5344CB8AC3E}">
        <p14:creationId xmlns:p14="http://schemas.microsoft.com/office/powerpoint/2010/main" val="245567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11" grpId="0"/>
      <p:bldP spid="13" grpId="0"/>
      <p:bldP spid="14" grpId="0" animBg="1"/>
      <p:bldP spid="15" grpId="0"/>
      <p:bldP spid="16"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5001-C902-3D4E-BBF2-AA1CA33A4627}"/>
              </a:ext>
            </a:extLst>
          </p:cNvPr>
          <p:cNvSpPr>
            <a:spLocks noGrp="1"/>
          </p:cNvSpPr>
          <p:nvPr>
            <p:ph type="title"/>
          </p:nvPr>
        </p:nvSpPr>
        <p:spPr>
          <a:xfrm>
            <a:off x="593275" y="538896"/>
            <a:ext cx="7835225" cy="572700"/>
          </a:xfrm>
        </p:spPr>
        <p:txBody>
          <a:bodyPr/>
          <a:lstStyle/>
          <a:p>
            <a:r>
              <a:rPr lang="en-US" dirty="0"/>
              <a:t>Occlusion and Viewpoint Invariance </a:t>
            </a:r>
          </a:p>
        </p:txBody>
      </p:sp>
      <p:sp>
        <p:nvSpPr>
          <p:cNvPr id="16" name="TextBox 15">
            <a:extLst>
              <a:ext uri="{FF2B5EF4-FFF2-40B4-BE49-F238E27FC236}">
                <a16:creationId xmlns:a16="http://schemas.microsoft.com/office/drawing/2014/main" id="{798B2F26-DE51-F54F-8AE2-871C4750EBA1}"/>
              </a:ext>
            </a:extLst>
          </p:cNvPr>
          <p:cNvSpPr txBox="1"/>
          <p:nvPr/>
        </p:nvSpPr>
        <p:spPr>
          <a:xfrm>
            <a:off x="4424438" y="4853514"/>
            <a:ext cx="4719562" cy="307777"/>
          </a:xfrm>
          <a:prstGeom prst="rect">
            <a:avLst/>
          </a:prstGeom>
          <a:noFill/>
        </p:spPr>
        <p:txBody>
          <a:bodyPr wrap="none" rtlCol="0">
            <a:spAutoFit/>
          </a:bodyPr>
          <a:lstStyle/>
          <a:p>
            <a:r>
              <a:rPr lang="en-US" dirty="0">
                <a:solidFill>
                  <a:schemeClr val="bg1">
                    <a:lumMod val="50000"/>
                  </a:schemeClr>
                </a:solidFill>
              </a:rPr>
              <a:t>Checkout the paper for quantification of other invariances</a:t>
            </a:r>
          </a:p>
        </p:txBody>
      </p:sp>
      <p:sp>
        <p:nvSpPr>
          <p:cNvPr id="17" name="TextBox 16">
            <a:extLst>
              <a:ext uri="{FF2B5EF4-FFF2-40B4-BE49-F238E27FC236}">
                <a16:creationId xmlns:a16="http://schemas.microsoft.com/office/drawing/2014/main" id="{6FEF78F0-C2BA-E744-B115-9A2128589E19}"/>
              </a:ext>
            </a:extLst>
          </p:cNvPr>
          <p:cNvSpPr txBox="1"/>
          <p:nvPr/>
        </p:nvSpPr>
        <p:spPr>
          <a:xfrm>
            <a:off x="1288869" y="2998589"/>
            <a:ext cx="5875326" cy="307777"/>
          </a:xfrm>
          <a:prstGeom prst="rect">
            <a:avLst/>
          </a:prstGeom>
          <a:noFill/>
        </p:spPr>
        <p:txBody>
          <a:bodyPr wrap="none" rtlCol="0">
            <a:spAutoFit/>
          </a:bodyPr>
          <a:lstStyle/>
          <a:p>
            <a:r>
              <a:rPr lang="en-US" dirty="0" err="1"/>
              <a:t>MoCo</a:t>
            </a:r>
            <a:r>
              <a:rPr lang="en-US" dirty="0"/>
              <a:t> has a </a:t>
            </a:r>
            <a:r>
              <a:rPr lang="en-US" i="1" dirty="0"/>
              <a:t>relatively </a:t>
            </a:r>
            <a:r>
              <a:rPr lang="en-US" dirty="0"/>
              <a:t>conservative cropping strategy compared to PIRL</a:t>
            </a:r>
          </a:p>
        </p:txBody>
      </p:sp>
      <p:sp>
        <p:nvSpPr>
          <p:cNvPr id="18" name="TextBox 17">
            <a:extLst>
              <a:ext uri="{FF2B5EF4-FFF2-40B4-BE49-F238E27FC236}">
                <a16:creationId xmlns:a16="http://schemas.microsoft.com/office/drawing/2014/main" id="{FC059BDF-E423-F54A-BD15-9006B7875AA3}"/>
              </a:ext>
            </a:extLst>
          </p:cNvPr>
          <p:cNvSpPr txBox="1"/>
          <p:nvPr/>
        </p:nvSpPr>
        <p:spPr>
          <a:xfrm>
            <a:off x="1027882" y="3895293"/>
            <a:ext cx="6870792" cy="307777"/>
          </a:xfrm>
          <a:prstGeom prst="rect">
            <a:avLst/>
          </a:prstGeom>
          <a:noFill/>
        </p:spPr>
        <p:txBody>
          <a:bodyPr wrap="none" rtlCol="0">
            <a:spAutoFit/>
          </a:bodyPr>
          <a:lstStyle/>
          <a:p>
            <a:r>
              <a:rPr lang="en-US" dirty="0"/>
              <a:t>ImageNet objective explicitly pulls together different viewpoints of the same category</a:t>
            </a:r>
          </a:p>
        </p:txBody>
      </p:sp>
      <p:sp>
        <p:nvSpPr>
          <p:cNvPr id="19" name="TextBox 18">
            <a:extLst>
              <a:ext uri="{FF2B5EF4-FFF2-40B4-BE49-F238E27FC236}">
                <a16:creationId xmlns:a16="http://schemas.microsoft.com/office/drawing/2014/main" id="{CACADE54-ADCB-B240-800A-470970D62759}"/>
              </a:ext>
            </a:extLst>
          </p:cNvPr>
          <p:cNvSpPr txBox="1"/>
          <p:nvPr/>
        </p:nvSpPr>
        <p:spPr>
          <a:xfrm>
            <a:off x="1027882" y="4135447"/>
            <a:ext cx="6790642" cy="307777"/>
          </a:xfrm>
          <a:prstGeom prst="rect">
            <a:avLst/>
          </a:prstGeom>
          <a:noFill/>
        </p:spPr>
        <p:txBody>
          <a:bodyPr wrap="none" rtlCol="0">
            <a:spAutoFit/>
          </a:bodyPr>
          <a:lstStyle/>
          <a:p>
            <a:r>
              <a:rPr lang="en-US" dirty="0"/>
              <a:t>ImageNet objective explicitly pulls together different instances of the same category</a:t>
            </a:r>
          </a:p>
        </p:txBody>
      </p:sp>
      <p:sp>
        <p:nvSpPr>
          <p:cNvPr id="24" name="TextBox 23">
            <a:extLst>
              <a:ext uri="{FF2B5EF4-FFF2-40B4-BE49-F238E27FC236}">
                <a16:creationId xmlns:a16="http://schemas.microsoft.com/office/drawing/2014/main" id="{6EE18BDA-35C1-DC42-A4CF-E43BBA032E6C}"/>
              </a:ext>
            </a:extLst>
          </p:cNvPr>
          <p:cNvSpPr txBox="1"/>
          <p:nvPr/>
        </p:nvSpPr>
        <p:spPr>
          <a:xfrm>
            <a:off x="1732255" y="3248297"/>
            <a:ext cx="5381897" cy="507831"/>
          </a:xfrm>
          <a:prstGeom prst="rect">
            <a:avLst/>
          </a:prstGeom>
          <a:noFill/>
        </p:spPr>
        <p:txBody>
          <a:bodyPr wrap="square" rtlCol="0">
            <a:spAutoFit/>
          </a:bodyPr>
          <a:lstStyle/>
          <a:p>
            <a:pPr algn="ctr"/>
            <a:r>
              <a:rPr lang="en-US" sz="900" dirty="0"/>
              <a:t>Note that while ImageNet training also follows an aggressive cropping strategy, the objective doesn’t explicitly force the different samples to share the same representation </a:t>
            </a:r>
          </a:p>
          <a:p>
            <a:pPr algn="ctr"/>
            <a:r>
              <a:rPr lang="en-US" sz="900" dirty="0"/>
              <a:t>i.e. the representation could be distributed</a:t>
            </a:r>
          </a:p>
        </p:txBody>
      </p:sp>
      <p:graphicFrame>
        <p:nvGraphicFramePr>
          <p:cNvPr id="7" name="Table 6">
            <a:extLst>
              <a:ext uri="{FF2B5EF4-FFF2-40B4-BE49-F238E27FC236}">
                <a16:creationId xmlns:a16="http://schemas.microsoft.com/office/drawing/2014/main" id="{C99D8716-D4EA-1348-9F88-688F429521A5}"/>
              </a:ext>
            </a:extLst>
          </p:cNvPr>
          <p:cNvGraphicFramePr>
            <a:graphicFrameLocks noGrp="1"/>
          </p:cNvGraphicFramePr>
          <p:nvPr>
            <p:extLst>
              <p:ext uri="{D42A27DB-BD31-4B8C-83A1-F6EECF244321}">
                <p14:modId xmlns:p14="http://schemas.microsoft.com/office/powerpoint/2010/main" val="2520118937"/>
              </p:ext>
            </p:extLst>
          </p:nvPr>
        </p:nvGraphicFramePr>
        <p:xfrm>
          <a:off x="1670851" y="1624735"/>
          <a:ext cx="5680072" cy="1048632"/>
        </p:xfrm>
        <a:graphic>
          <a:graphicData uri="http://schemas.openxmlformats.org/drawingml/2006/table">
            <a:tbl>
              <a:tblPr>
                <a:tableStyleId>{35758FB7-9AC5-4552-8A53-C91805E547FA}</a:tableStyleId>
              </a:tblPr>
              <a:tblGrid>
                <a:gridCol w="710009">
                  <a:extLst>
                    <a:ext uri="{9D8B030D-6E8A-4147-A177-3AD203B41FA5}">
                      <a16:colId xmlns:a16="http://schemas.microsoft.com/office/drawing/2014/main" val="1206159260"/>
                    </a:ext>
                  </a:extLst>
                </a:gridCol>
                <a:gridCol w="710009">
                  <a:extLst>
                    <a:ext uri="{9D8B030D-6E8A-4147-A177-3AD203B41FA5}">
                      <a16:colId xmlns:a16="http://schemas.microsoft.com/office/drawing/2014/main" val="2614227189"/>
                    </a:ext>
                  </a:extLst>
                </a:gridCol>
                <a:gridCol w="710009">
                  <a:extLst>
                    <a:ext uri="{9D8B030D-6E8A-4147-A177-3AD203B41FA5}">
                      <a16:colId xmlns:a16="http://schemas.microsoft.com/office/drawing/2014/main" val="4086778680"/>
                    </a:ext>
                  </a:extLst>
                </a:gridCol>
                <a:gridCol w="710009">
                  <a:extLst>
                    <a:ext uri="{9D8B030D-6E8A-4147-A177-3AD203B41FA5}">
                      <a16:colId xmlns:a16="http://schemas.microsoft.com/office/drawing/2014/main" val="2999122331"/>
                    </a:ext>
                  </a:extLst>
                </a:gridCol>
                <a:gridCol w="710009">
                  <a:extLst>
                    <a:ext uri="{9D8B030D-6E8A-4147-A177-3AD203B41FA5}">
                      <a16:colId xmlns:a16="http://schemas.microsoft.com/office/drawing/2014/main" val="3039398340"/>
                    </a:ext>
                  </a:extLst>
                </a:gridCol>
                <a:gridCol w="710009">
                  <a:extLst>
                    <a:ext uri="{9D8B030D-6E8A-4147-A177-3AD203B41FA5}">
                      <a16:colId xmlns:a16="http://schemas.microsoft.com/office/drawing/2014/main" val="4035321388"/>
                    </a:ext>
                  </a:extLst>
                </a:gridCol>
                <a:gridCol w="710009">
                  <a:extLst>
                    <a:ext uri="{9D8B030D-6E8A-4147-A177-3AD203B41FA5}">
                      <a16:colId xmlns:a16="http://schemas.microsoft.com/office/drawing/2014/main" val="1623503812"/>
                    </a:ext>
                  </a:extLst>
                </a:gridCol>
                <a:gridCol w="710009">
                  <a:extLst>
                    <a:ext uri="{9D8B030D-6E8A-4147-A177-3AD203B41FA5}">
                      <a16:colId xmlns:a16="http://schemas.microsoft.com/office/drawing/2014/main" val="1696382214"/>
                    </a:ext>
                  </a:extLst>
                </a:gridCol>
              </a:tblGrid>
              <a:tr h="174772">
                <a:tc rowSpan="2">
                  <a:txBody>
                    <a:bodyPr/>
                    <a:lstStyle/>
                    <a:p>
                      <a:pPr algn="l" fontAlgn="b"/>
                      <a:r>
                        <a:rPr lang="en-US" sz="1000" b="1" u="none" strike="noStrike" dirty="0">
                          <a:effectLst/>
                        </a:rPr>
                        <a:t>Dataset </a:t>
                      </a:r>
                      <a:endParaRPr lang="en-US" sz="1000" b="1" i="0" u="none" strike="noStrike" dirty="0">
                        <a:solidFill>
                          <a:srgbClr val="000000"/>
                        </a:solidFill>
                        <a:effectLst/>
                        <a:latin typeface="Calibri" panose="020F0502020204030204" pitchFamily="34" charset="0"/>
                      </a:endParaRPr>
                    </a:p>
                    <a:p>
                      <a:pPr algn="l" fontAlgn="b"/>
                      <a:r>
                        <a:rPr lang="en-US" sz="1000" b="1" u="none" strike="noStrike" dirty="0">
                          <a:effectLst/>
                        </a:rPr>
                        <a:t> </a:t>
                      </a:r>
                      <a:endParaRPr lang="en-US" sz="1000" b="1" i="0" u="none" strike="noStrike" dirty="0">
                        <a:solidFill>
                          <a:srgbClr val="000000"/>
                        </a:solidFill>
                        <a:effectLst/>
                        <a:latin typeface="Calibri" panose="020F0502020204030204" pitchFamily="34" charset="0"/>
                      </a:endParaRPr>
                    </a:p>
                  </a:txBody>
                  <a:tcPr marL="8192" marR="8192" marT="8192" marB="0" anchor="b">
                    <a:lnB w="12700" cap="flat" cmpd="sng" algn="ctr">
                      <a:solidFill>
                        <a:schemeClr val="tx1"/>
                      </a:solidFill>
                      <a:prstDash val="solid"/>
                      <a:round/>
                      <a:headEnd type="none" w="med" len="med"/>
                      <a:tailEnd type="none" w="med" len="med"/>
                    </a:lnB>
                    <a:solidFill>
                      <a:schemeClr val="bg1"/>
                    </a:solidFill>
                  </a:tcPr>
                </a:tc>
                <a:tc rowSpan="2">
                  <a:txBody>
                    <a:bodyPr/>
                    <a:lstStyle/>
                    <a:p>
                      <a:pPr algn="l" fontAlgn="b"/>
                      <a:r>
                        <a:rPr lang="en-US" sz="1000" b="1" u="none" strike="noStrike" dirty="0">
                          <a:effectLst/>
                        </a:rPr>
                        <a:t>Method </a:t>
                      </a:r>
                      <a:endParaRPr lang="en-US" sz="1000" b="1" i="0" u="none" strike="noStrike" dirty="0">
                        <a:solidFill>
                          <a:srgbClr val="000000"/>
                        </a:solidFill>
                        <a:effectLst/>
                        <a:latin typeface="Calibri" panose="020F0502020204030204" pitchFamily="34" charset="0"/>
                      </a:endParaRPr>
                    </a:p>
                    <a:p>
                      <a:pPr algn="l" fontAlgn="b"/>
                      <a:r>
                        <a:rPr lang="en-US" sz="1000" b="1" u="none" strike="noStrike" dirty="0">
                          <a:effectLst/>
                        </a:rPr>
                        <a:t>  </a:t>
                      </a:r>
                      <a:endParaRPr lang="en-US" sz="1000" b="1" i="0" u="none" strike="noStrike" dirty="0">
                        <a:solidFill>
                          <a:srgbClr val="000000"/>
                        </a:solidFill>
                        <a:effectLst/>
                        <a:latin typeface="Calibri" panose="020F0502020204030204" pitchFamily="34" charset="0"/>
                      </a:endParaRPr>
                    </a:p>
                  </a:txBody>
                  <a:tcPr marL="8192" marR="8192" marT="8192" marB="0" anchor="b">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b"/>
                      <a:r>
                        <a:rPr lang="en-US" sz="1000" b="1" u="none" strike="noStrike" dirty="0">
                          <a:effectLst/>
                        </a:rPr>
                        <a:t>Occlusion </a:t>
                      </a:r>
                      <a:endParaRPr lang="en-US" sz="1000" b="1" i="0" u="none" strike="noStrike" dirty="0">
                        <a:solidFill>
                          <a:srgbClr val="000000"/>
                        </a:solidFill>
                        <a:effectLst/>
                        <a:latin typeface="Calibri" panose="020F0502020204030204" pitchFamily="34" charset="0"/>
                      </a:endParaRPr>
                    </a:p>
                  </a:txBody>
                  <a:tcPr marL="8192" marR="8192" marT="8192" marB="0" anchor="b">
                    <a:solidFill>
                      <a:schemeClr val="bg1"/>
                    </a:solidFill>
                  </a:tcPr>
                </a:tc>
                <a:tc hMerge="1">
                  <a:txBody>
                    <a:bodyPr/>
                    <a:lstStyle/>
                    <a:p>
                      <a:endParaRPr lang="en-US"/>
                    </a:p>
                  </a:txBody>
                  <a:tcPr/>
                </a:tc>
                <a:tc gridSpan="2">
                  <a:txBody>
                    <a:bodyPr/>
                    <a:lstStyle/>
                    <a:p>
                      <a:pPr algn="ctr" fontAlgn="b"/>
                      <a:r>
                        <a:rPr lang="en-US" sz="1000" b="1" u="none" strike="noStrike" dirty="0">
                          <a:effectLst/>
                        </a:rPr>
                        <a:t>Viewpoint </a:t>
                      </a:r>
                      <a:endParaRPr lang="en-US" sz="1000" b="1" i="0" u="none" strike="noStrike" dirty="0">
                        <a:solidFill>
                          <a:srgbClr val="000000"/>
                        </a:solidFill>
                        <a:effectLst/>
                        <a:latin typeface="Calibri" panose="020F0502020204030204" pitchFamily="34" charset="0"/>
                      </a:endParaRPr>
                    </a:p>
                  </a:txBody>
                  <a:tcPr marL="8192" marR="8192" marT="8192" marB="0" anchor="b">
                    <a:solidFill>
                      <a:schemeClr val="bg1"/>
                    </a:solidFill>
                  </a:tcPr>
                </a:tc>
                <a:tc hMerge="1">
                  <a:txBody>
                    <a:bodyPr/>
                    <a:lstStyle/>
                    <a:p>
                      <a:endParaRPr lang="en-US"/>
                    </a:p>
                  </a:txBody>
                  <a:tcPr/>
                </a:tc>
                <a:tc gridSpan="2">
                  <a:txBody>
                    <a:bodyPr/>
                    <a:lstStyle/>
                    <a:p>
                      <a:pPr algn="ctr" fontAlgn="b"/>
                      <a:r>
                        <a:rPr lang="en-US" sz="1000" b="1" u="none" strike="noStrike" dirty="0">
                          <a:effectLst/>
                        </a:rPr>
                        <a:t>Instance </a:t>
                      </a:r>
                      <a:endParaRPr lang="en-US" sz="1000" b="1" i="0" u="none" strike="noStrike" dirty="0">
                        <a:solidFill>
                          <a:srgbClr val="000000"/>
                        </a:solidFill>
                        <a:effectLst/>
                        <a:latin typeface="Calibri" panose="020F0502020204030204" pitchFamily="34" charset="0"/>
                      </a:endParaRPr>
                    </a:p>
                  </a:txBody>
                  <a:tcPr marL="8192" marR="8192" marT="8192" marB="0" anchor="b">
                    <a:solidFill>
                      <a:schemeClr val="bg1"/>
                    </a:solidFill>
                  </a:tcPr>
                </a:tc>
                <a:tc hMerge="1">
                  <a:txBody>
                    <a:bodyPr/>
                    <a:lstStyle/>
                    <a:p>
                      <a:endParaRPr lang="en-US"/>
                    </a:p>
                  </a:txBody>
                  <a:tcPr/>
                </a:tc>
                <a:extLst>
                  <a:ext uri="{0D108BD9-81ED-4DB2-BD59-A6C34878D82A}">
                    <a16:rowId xmlns:a16="http://schemas.microsoft.com/office/drawing/2014/main" val="2451096458"/>
                  </a:ext>
                </a:extLst>
              </a:tr>
              <a:tr h="174772">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8192" marR="8192" marT="8192" marB="0" anchor="b"/>
                </a:tc>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8192" marR="8192" marT="8192" marB="0" anchor="b"/>
                </a:tc>
                <a:tc>
                  <a:txBody>
                    <a:bodyPr/>
                    <a:lstStyle/>
                    <a:p>
                      <a:pPr algn="ctr" fontAlgn="b"/>
                      <a:r>
                        <a:rPr lang="en-US" sz="1000" b="1" u="none" strike="noStrike" dirty="0">
                          <a:effectLst/>
                        </a:rPr>
                        <a:t> Top-10 </a:t>
                      </a:r>
                      <a:endParaRPr lang="en-US" sz="1000" b="1" i="0" u="none" strike="noStrike" dirty="0">
                        <a:solidFill>
                          <a:srgbClr val="000000"/>
                        </a:solidFill>
                        <a:effectLst/>
                        <a:latin typeface="Calibri" panose="020F0502020204030204" pitchFamily="34" charset="0"/>
                      </a:endParaRPr>
                    </a:p>
                  </a:txBody>
                  <a:tcPr marL="8192" marR="8192" marT="8192"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u="none" strike="noStrike" dirty="0">
                          <a:effectLst/>
                        </a:rPr>
                        <a:t> Top-25 </a:t>
                      </a:r>
                      <a:endParaRPr lang="en-US" sz="1000" b="1" i="0" u="none" strike="noStrike" dirty="0">
                        <a:solidFill>
                          <a:srgbClr val="000000"/>
                        </a:solidFill>
                        <a:effectLst/>
                        <a:latin typeface="Calibri" panose="020F0502020204030204" pitchFamily="34" charset="0"/>
                      </a:endParaRPr>
                    </a:p>
                  </a:txBody>
                  <a:tcPr marL="8192" marR="8192" marT="8192"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u="none" strike="noStrike" dirty="0">
                          <a:effectLst/>
                        </a:rPr>
                        <a:t> Top-10 </a:t>
                      </a:r>
                      <a:endParaRPr lang="en-US" sz="1000" b="1" i="0" u="none" strike="noStrike" dirty="0">
                        <a:solidFill>
                          <a:srgbClr val="000000"/>
                        </a:solidFill>
                        <a:effectLst/>
                        <a:latin typeface="Calibri" panose="020F0502020204030204" pitchFamily="34" charset="0"/>
                      </a:endParaRPr>
                    </a:p>
                  </a:txBody>
                  <a:tcPr marL="8192" marR="8192" marT="8192"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u="none" strike="noStrike" dirty="0">
                          <a:effectLst/>
                        </a:rPr>
                        <a:t> Top-25 </a:t>
                      </a:r>
                      <a:endParaRPr lang="en-US" sz="1000" b="1" i="0" u="none" strike="noStrike" dirty="0">
                        <a:solidFill>
                          <a:srgbClr val="000000"/>
                        </a:solidFill>
                        <a:effectLst/>
                        <a:latin typeface="Calibri" panose="020F0502020204030204" pitchFamily="34" charset="0"/>
                      </a:endParaRPr>
                    </a:p>
                  </a:txBody>
                  <a:tcPr marL="8192" marR="8192" marT="8192"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u="none" strike="noStrike" dirty="0">
                          <a:effectLst/>
                        </a:rPr>
                        <a:t> Top-10 </a:t>
                      </a:r>
                      <a:endParaRPr lang="en-US" sz="1000" b="1" i="0" u="none" strike="noStrike" dirty="0">
                        <a:solidFill>
                          <a:srgbClr val="000000"/>
                        </a:solidFill>
                        <a:effectLst/>
                        <a:latin typeface="Calibri" panose="020F0502020204030204" pitchFamily="34" charset="0"/>
                      </a:endParaRPr>
                    </a:p>
                  </a:txBody>
                  <a:tcPr marL="8192" marR="8192" marT="8192"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u="none" strike="noStrike" dirty="0">
                          <a:effectLst/>
                        </a:rPr>
                        <a:t> Top-25 </a:t>
                      </a:r>
                      <a:endParaRPr lang="en-US" sz="1000" b="1" i="0" u="none" strike="noStrike" dirty="0">
                        <a:solidFill>
                          <a:srgbClr val="000000"/>
                        </a:solidFill>
                        <a:effectLst/>
                        <a:latin typeface="Calibri" panose="020F0502020204030204" pitchFamily="34" charset="0"/>
                      </a:endParaRPr>
                    </a:p>
                  </a:txBody>
                  <a:tcPr marL="8192" marR="8192" marT="8192" marB="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907823"/>
                  </a:ext>
                </a:extLst>
              </a:tr>
              <a:tr h="174772">
                <a:tc>
                  <a:txBody>
                    <a:bodyPr/>
                    <a:lstStyle/>
                    <a:p>
                      <a:pPr algn="l" fontAlgn="b"/>
                      <a:endParaRPr lang="en-US" sz="1000" b="0" i="0" u="none" strike="noStrike" dirty="0">
                        <a:solidFill>
                          <a:srgbClr val="000000"/>
                        </a:solidFill>
                        <a:effectLst/>
                        <a:latin typeface="Calibri" panose="020F0502020204030204" pitchFamily="34" charset="0"/>
                      </a:endParaRPr>
                    </a:p>
                  </a:txBody>
                  <a:tcPr marL="8192" marR="8192" marT="8192" marB="0" anchor="b">
                    <a:lnT w="12700" cap="flat" cmpd="sng" algn="ctr">
                      <a:solidFill>
                        <a:schemeClr val="tx1"/>
                      </a:solidFill>
                      <a:prstDash val="solid"/>
                      <a:round/>
                      <a:headEnd type="none" w="med" len="med"/>
                      <a:tailEnd type="none" w="med" len="med"/>
                    </a:lnT>
                  </a:tcPr>
                </a:tc>
                <a:tc>
                  <a:txBody>
                    <a:bodyPr/>
                    <a:lstStyle/>
                    <a:p>
                      <a:pPr algn="l" fontAlgn="b"/>
                      <a:endParaRPr lang="en-US" sz="1000" b="0" i="0" u="none" strike="noStrike">
                        <a:solidFill>
                          <a:srgbClr val="000000"/>
                        </a:solidFill>
                        <a:effectLst/>
                        <a:latin typeface="Calibri" panose="020F0502020204030204" pitchFamily="34" charset="0"/>
                      </a:endParaRPr>
                    </a:p>
                  </a:txBody>
                  <a:tcPr marL="8192" marR="8192" marT="8192" marB="0" anchor="b">
                    <a:lnT w="12700" cap="flat" cmpd="sng" algn="ctr">
                      <a:solidFill>
                        <a:schemeClr val="tx1"/>
                      </a:solidFill>
                      <a:prstDash val="solid"/>
                      <a:round/>
                      <a:headEnd type="none" w="med" len="med"/>
                      <a:tailEnd type="none" w="med" len="med"/>
                    </a:lnT>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8192" marR="8192" marT="8192" marB="0" anchor="b">
                    <a:lnT w="12700" cap="flat" cmpd="sng" algn="ctr">
                      <a:solidFill>
                        <a:schemeClr val="tx1"/>
                      </a:solidFill>
                      <a:prstDash val="solid"/>
                      <a:round/>
                      <a:headEnd type="none" w="med" len="med"/>
                      <a:tailEnd type="none" w="med" len="med"/>
                    </a:lnT>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8192" marR="8192" marT="8192" marB="0" anchor="b">
                    <a:lnT w="12700" cap="flat" cmpd="sng" algn="ctr">
                      <a:solidFill>
                        <a:schemeClr val="tx1"/>
                      </a:solidFill>
                      <a:prstDash val="solid"/>
                      <a:round/>
                      <a:headEnd type="none" w="med" len="med"/>
                      <a:tailEnd type="none" w="med" len="med"/>
                    </a:lnT>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8192" marR="8192" marT="8192" marB="0" anchor="b">
                    <a:lnT w="12700" cap="flat" cmpd="sng" algn="ctr">
                      <a:solidFill>
                        <a:schemeClr val="tx1"/>
                      </a:solidFill>
                      <a:prstDash val="solid"/>
                      <a:round/>
                      <a:headEnd type="none" w="med" len="med"/>
                      <a:tailEnd type="none" w="med" len="med"/>
                    </a:lnT>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8192" marR="8192" marT="8192" marB="0" anchor="b">
                    <a:lnT w="12700" cap="flat" cmpd="sng" algn="ctr">
                      <a:solidFill>
                        <a:schemeClr val="tx1"/>
                      </a:solidFill>
                      <a:prstDash val="solid"/>
                      <a:round/>
                      <a:headEnd type="none" w="med" len="med"/>
                      <a:tailEnd type="none" w="med" len="med"/>
                    </a:lnT>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8192" marR="8192" marT="8192" marB="0" anchor="b">
                    <a:lnT w="12700" cap="flat" cmpd="sng" algn="ctr">
                      <a:solidFill>
                        <a:schemeClr val="tx1"/>
                      </a:solidFill>
                      <a:prstDash val="solid"/>
                      <a:round/>
                      <a:headEnd type="none" w="med" len="med"/>
                      <a:tailEnd type="none" w="med" len="med"/>
                    </a:lnT>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8192" marR="8192" marT="8192"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22477626"/>
                  </a:ext>
                </a:extLst>
              </a:tr>
              <a:tr h="174772">
                <a:tc>
                  <a:txBody>
                    <a:bodyPr/>
                    <a:lstStyle/>
                    <a:p>
                      <a:pPr algn="l" fontAlgn="b"/>
                      <a:r>
                        <a:rPr lang="en-US" sz="1000" u="none" strike="noStrike">
                          <a:effectLst/>
                        </a:rPr>
                        <a:t>Imagenet </a:t>
                      </a:r>
                      <a:endParaRPr lang="en-US" sz="1000" b="0" i="0" u="none" strike="noStrike">
                        <a:solidFill>
                          <a:srgbClr val="000000"/>
                        </a:solidFill>
                        <a:effectLst/>
                        <a:latin typeface="Calibri" panose="020F0502020204030204" pitchFamily="34" charset="0"/>
                      </a:endParaRPr>
                    </a:p>
                  </a:txBody>
                  <a:tcPr marL="8192" marR="8192" marT="8192" marB="0" anchor="b"/>
                </a:tc>
                <a:tc>
                  <a:txBody>
                    <a:bodyPr/>
                    <a:lstStyle/>
                    <a:p>
                      <a:pPr algn="l" fontAlgn="b"/>
                      <a:r>
                        <a:rPr lang="en-US" sz="1000" u="none" strike="noStrike">
                          <a:effectLst/>
                        </a:rPr>
                        <a:t> Sup. R50 </a:t>
                      </a:r>
                      <a:endParaRPr lang="en-US" sz="1000" b="0" i="0" u="none" strike="noStrike">
                        <a:solidFill>
                          <a:srgbClr val="000000"/>
                        </a:solidFill>
                        <a:effectLst/>
                        <a:latin typeface="Calibri" panose="020F0502020204030204" pitchFamily="34" charset="0"/>
                      </a:endParaRPr>
                    </a:p>
                  </a:txBody>
                  <a:tcPr marL="8192" marR="8192" marT="8192" marB="0" anchor="b"/>
                </a:tc>
                <a:tc>
                  <a:txBody>
                    <a:bodyPr/>
                    <a:lstStyle/>
                    <a:p>
                      <a:pPr algn="ctr" fontAlgn="b"/>
                      <a:r>
                        <a:rPr lang="en-US" sz="1000" u="none" strike="noStrike">
                          <a:solidFill>
                            <a:schemeClr val="bg1">
                              <a:lumMod val="50000"/>
                            </a:schemeClr>
                          </a:solidFill>
                          <a:effectLst/>
                        </a:rPr>
                        <a:t>80.89</a:t>
                      </a:r>
                      <a:endParaRPr lang="en-US" sz="1000" b="0" i="0" u="none" strike="noStrike">
                        <a:solidFill>
                          <a:schemeClr val="bg1">
                            <a:lumMod val="50000"/>
                          </a:schemeClr>
                        </a:solidFill>
                        <a:effectLst/>
                        <a:latin typeface="Calibri" panose="020F0502020204030204" pitchFamily="34" charset="0"/>
                      </a:endParaRPr>
                    </a:p>
                  </a:txBody>
                  <a:tcPr marL="8192" marR="8192" marT="8192" marB="0" anchor="b"/>
                </a:tc>
                <a:tc>
                  <a:txBody>
                    <a:bodyPr/>
                    <a:lstStyle/>
                    <a:p>
                      <a:pPr algn="ctr" fontAlgn="b"/>
                      <a:r>
                        <a:rPr lang="en-US" sz="1000" u="none" strike="noStrike">
                          <a:solidFill>
                            <a:schemeClr val="bg1">
                              <a:lumMod val="50000"/>
                            </a:schemeClr>
                          </a:solidFill>
                          <a:effectLst/>
                        </a:rPr>
                        <a:t>74.21</a:t>
                      </a:r>
                      <a:endParaRPr lang="en-US" sz="1000" b="0" i="0" u="none" strike="noStrike">
                        <a:solidFill>
                          <a:schemeClr val="bg1">
                            <a:lumMod val="50000"/>
                          </a:schemeClr>
                        </a:solidFill>
                        <a:effectLst/>
                        <a:latin typeface="Calibri" panose="020F0502020204030204" pitchFamily="34" charset="0"/>
                      </a:endParaRPr>
                    </a:p>
                  </a:txBody>
                  <a:tcPr marL="8192" marR="8192" marT="8192" marB="0" anchor="b"/>
                </a:tc>
                <a:tc>
                  <a:txBody>
                    <a:bodyPr/>
                    <a:lstStyle/>
                    <a:p>
                      <a:pPr algn="ctr" fontAlgn="b"/>
                      <a:r>
                        <a:rPr lang="en-US" sz="1000" b="1" u="none" strike="noStrike" dirty="0">
                          <a:effectLst/>
                        </a:rPr>
                        <a:t>89.54</a:t>
                      </a:r>
                      <a:endParaRPr lang="en-US" sz="1000" b="1" i="0" u="none" strike="noStrike" dirty="0">
                        <a:solidFill>
                          <a:srgbClr val="000000"/>
                        </a:solidFill>
                        <a:effectLst/>
                        <a:latin typeface="Calibri" panose="020F0502020204030204" pitchFamily="34" charset="0"/>
                      </a:endParaRPr>
                    </a:p>
                  </a:txBody>
                  <a:tcPr marL="8192" marR="8192" marT="8192" marB="0" anchor="b"/>
                </a:tc>
                <a:tc>
                  <a:txBody>
                    <a:bodyPr/>
                    <a:lstStyle/>
                    <a:p>
                      <a:pPr algn="ctr" fontAlgn="b"/>
                      <a:r>
                        <a:rPr lang="en-US" sz="1000" b="1" u="none" strike="noStrike" dirty="0">
                          <a:effectLst/>
                        </a:rPr>
                        <a:t>82.62</a:t>
                      </a:r>
                      <a:endParaRPr lang="en-US" sz="1000" b="1" i="0" u="none" strike="noStrike" dirty="0">
                        <a:solidFill>
                          <a:srgbClr val="000000"/>
                        </a:solidFill>
                        <a:effectLst/>
                        <a:latin typeface="Calibri" panose="020F0502020204030204" pitchFamily="34" charset="0"/>
                      </a:endParaRPr>
                    </a:p>
                  </a:txBody>
                  <a:tcPr marL="8192" marR="8192" marT="8192" marB="0" anchor="b"/>
                </a:tc>
                <a:tc>
                  <a:txBody>
                    <a:bodyPr/>
                    <a:lstStyle/>
                    <a:p>
                      <a:pPr algn="ctr" fontAlgn="b"/>
                      <a:r>
                        <a:rPr lang="en-US" sz="1000" b="1" u="none" strike="noStrike" dirty="0">
                          <a:effectLst/>
                        </a:rPr>
                        <a:t>66.11</a:t>
                      </a:r>
                      <a:endParaRPr lang="en-US" sz="1000" b="1" i="0" u="none" strike="noStrike" dirty="0">
                        <a:solidFill>
                          <a:srgbClr val="000000"/>
                        </a:solidFill>
                        <a:effectLst/>
                        <a:latin typeface="Calibri" panose="020F0502020204030204" pitchFamily="34" charset="0"/>
                      </a:endParaRPr>
                    </a:p>
                  </a:txBody>
                  <a:tcPr marL="8192" marR="8192" marT="8192" marB="0" anchor="b"/>
                </a:tc>
                <a:tc>
                  <a:txBody>
                    <a:bodyPr/>
                    <a:lstStyle/>
                    <a:p>
                      <a:pPr algn="ctr" fontAlgn="b"/>
                      <a:r>
                        <a:rPr lang="en-US" sz="1000" b="1" u="none" strike="noStrike" dirty="0">
                          <a:effectLst/>
                        </a:rPr>
                        <a:t>59.44</a:t>
                      </a:r>
                      <a:endParaRPr lang="en-US" sz="1000" b="1" i="0" u="none" strike="noStrike" dirty="0">
                        <a:solidFill>
                          <a:srgbClr val="000000"/>
                        </a:solidFill>
                        <a:effectLst/>
                        <a:latin typeface="Calibri" panose="020F0502020204030204" pitchFamily="34" charset="0"/>
                      </a:endParaRPr>
                    </a:p>
                  </a:txBody>
                  <a:tcPr marL="8192" marR="8192" marT="8192" marB="0" anchor="b"/>
                </a:tc>
                <a:extLst>
                  <a:ext uri="{0D108BD9-81ED-4DB2-BD59-A6C34878D82A}">
                    <a16:rowId xmlns:a16="http://schemas.microsoft.com/office/drawing/2014/main" val="2618417772"/>
                  </a:ext>
                </a:extLst>
              </a:tr>
              <a:tr h="174772">
                <a:tc>
                  <a:txBody>
                    <a:bodyPr/>
                    <a:lstStyle/>
                    <a:p>
                      <a:pPr algn="l" fontAlgn="b"/>
                      <a:r>
                        <a:rPr lang="en-US" sz="1000" u="none" strike="noStrike">
                          <a:effectLst/>
                        </a:rPr>
                        <a:t>Imagenet </a:t>
                      </a:r>
                      <a:endParaRPr lang="en-US" sz="1000" b="0" i="0" u="none" strike="noStrike">
                        <a:solidFill>
                          <a:srgbClr val="000000"/>
                        </a:solidFill>
                        <a:effectLst/>
                        <a:latin typeface="Calibri" panose="020F0502020204030204" pitchFamily="34" charset="0"/>
                      </a:endParaRPr>
                    </a:p>
                  </a:txBody>
                  <a:tcPr marL="8192" marR="8192" marT="8192" marB="0" anchor="b"/>
                </a:tc>
                <a:tc>
                  <a:txBody>
                    <a:bodyPr/>
                    <a:lstStyle/>
                    <a:p>
                      <a:pPr algn="l" fontAlgn="b"/>
                      <a:r>
                        <a:rPr lang="en-US" sz="1000" u="none" strike="noStrike">
                          <a:effectLst/>
                        </a:rPr>
                        <a:t> MOCOv2 </a:t>
                      </a:r>
                      <a:endParaRPr lang="en-US" sz="1000" b="0" i="0" u="none" strike="noStrike">
                        <a:solidFill>
                          <a:srgbClr val="000000"/>
                        </a:solidFill>
                        <a:effectLst/>
                        <a:latin typeface="Calibri" panose="020F0502020204030204" pitchFamily="34" charset="0"/>
                      </a:endParaRPr>
                    </a:p>
                  </a:txBody>
                  <a:tcPr marL="8192" marR="8192" marT="8192" marB="0" anchor="b"/>
                </a:tc>
                <a:tc>
                  <a:txBody>
                    <a:bodyPr/>
                    <a:lstStyle/>
                    <a:p>
                      <a:pPr algn="ctr" fontAlgn="b"/>
                      <a:r>
                        <a:rPr lang="en-US" sz="1000" u="none" strike="noStrike">
                          <a:solidFill>
                            <a:schemeClr val="bg1">
                              <a:lumMod val="50000"/>
                            </a:schemeClr>
                          </a:solidFill>
                          <a:effectLst/>
                        </a:rPr>
                        <a:t>84.19</a:t>
                      </a:r>
                      <a:endParaRPr lang="en-US" sz="1000" b="0" i="0" u="none" strike="noStrike">
                        <a:solidFill>
                          <a:schemeClr val="bg1">
                            <a:lumMod val="50000"/>
                          </a:schemeClr>
                        </a:solidFill>
                        <a:effectLst/>
                        <a:latin typeface="Calibri" panose="020F0502020204030204" pitchFamily="34" charset="0"/>
                      </a:endParaRPr>
                    </a:p>
                  </a:txBody>
                  <a:tcPr marL="8192" marR="8192" marT="8192" marB="0" anchor="b"/>
                </a:tc>
                <a:tc>
                  <a:txBody>
                    <a:bodyPr/>
                    <a:lstStyle/>
                    <a:p>
                      <a:pPr algn="ctr" fontAlgn="b"/>
                      <a:r>
                        <a:rPr lang="en-US" sz="1000" u="none" strike="noStrike" dirty="0">
                          <a:solidFill>
                            <a:schemeClr val="bg1">
                              <a:lumMod val="50000"/>
                            </a:schemeClr>
                          </a:solidFill>
                          <a:effectLst/>
                        </a:rPr>
                        <a:t>77.88</a:t>
                      </a:r>
                      <a:endParaRPr lang="en-US" sz="1000" b="0" i="0" u="none" strike="noStrike" dirty="0">
                        <a:solidFill>
                          <a:schemeClr val="bg1">
                            <a:lumMod val="50000"/>
                          </a:schemeClr>
                        </a:solidFill>
                        <a:effectLst/>
                        <a:latin typeface="Calibri" panose="020F0502020204030204" pitchFamily="34" charset="0"/>
                      </a:endParaRPr>
                    </a:p>
                  </a:txBody>
                  <a:tcPr marL="8192" marR="8192" marT="8192" marB="0" anchor="b"/>
                </a:tc>
                <a:tc>
                  <a:txBody>
                    <a:bodyPr/>
                    <a:lstStyle/>
                    <a:p>
                      <a:pPr algn="ctr" fontAlgn="b"/>
                      <a:r>
                        <a:rPr lang="en-US" sz="1000" u="none" strike="noStrike">
                          <a:solidFill>
                            <a:schemeClr val="bg1">
                              <a:lumMod val="50000"/>
                            </a:schemeClr>
                          </a:solidFill>
                          <a:effectLst/>
                        </a:rPr>
                        <a:t>85.15</a:t>
                      </a:r>
                      <a:endParaRPr lang="en-US" sz="1000" b="0" i="0" u="none" strike="noStrike">
                        <a:solidFill>
                          <a:schemeClr val="bg1">
                            <a:lumMod val="50000"/>
                          </a:schemeClr>
                        </a:solidFill>
                        <a:effectLst/>
                        <a:latin typeface="Calibri" panose="020F0502020204030204" pitchFamily="34" charset="0"/>
                      </a:endParaRPr>
                    </a:p>
                  </a:txBody>
                  <a:tcPr marL="8192" marR="8192" marT="8192" marB="0" anchor="b"/>
                </a:tc>
                <a:tc>
                  <a:txBody>
                    <a:bodyPr/>
                    <a:lstStyle/>
                    <a:p>
                      <a:pPr algn="ctr" fontAlgn="b"/>
                      <a:r>
                        <a:rPr lang="en-US" sz="1000" u="none" strike="noStrike">
                          <a:solidFill>
                            <a:schemeClr val="bg1">
                              <a:lumMod val="50000"/>
                            </a:schemeClr>
                          </a:solidFill>
                          <a:effectLst/>
                        </a:rPr>
                        <a:t>75.08</a:t>
                      </a:r>
                      <a:endParaRPr lang="en-US" sz="1000" b="0" i="0" u="none" strike="noStrike">
                        <a:solidFill>
                          <a:schemeClr val="bg1">
                            <a:lumMod val="50000"/>
                          </a:schemeClr>
                        </a:solidFill>
                        <a:effectLst/>
                        <a:latin typeface="Calibri" panose="020F0502020204030204" pitchFamily="34" charset="0"/>
                      </a:endParaRPr>
                    </a:p>
                  </a:txBody>
                  <a:tcPr marL="8192" marR="8192" marT="8192" marB="0" anchor="b"/>
                </a:tc>
                <a:tc>
                  <a:txBody>
                    <a:bodyPr/>
                    <a:lstStyle/>
                    <a:p>
                      <a:pPr algn="ctr" fontAlgn="b"/>
                      <a:r>
                        <a:rPr lang="en-US" sz="1000" u="none" strike="noStrike">
                          <a:solidFill>
                            <a:schemeClr val="bg1">
                              <a:lumMod val="50000"/>
                            </a:schemeClr>
                          </a:solidFill>
                          <a:effectLst/>
                        </a:rPr>
                        <a:t>62.49</a:t>
                      </a:r>
                      <a:endParaRPr lang="en-US" sz="1000" b="0" i="0" u="none" strike="noStrike">
                        <a:solidFill>
                          <a:schemeClr val="bg1">
                            <a:lumMod val="50000"/>
                          </a:schemeClr>
                        </a:solidFill>
                        <a:effectLst/>
                        <a:latin typeface="Calibri" panose="020F0502020204030204" pitchFamily="34" charset="0"/>
                      </a:endParaRPr>
                    </a:p>
                  </a:txBody>
                  <a:tcPr marL="8192" marR="8192" marT="8192" marB="0" anchor="b"/>
                </a:tc>
                <a:tc>
                  <a:txBody>
                    <a:bodyPr/>
                    <a:lstStyle/>
                    <a:p>
                      <a:pPr algn="ctr" fontAlgn="b"/>
                      <a:r>
                        <a:rPr lang="en-US" sz="1000" u="none" strike="noStrike">
                          <a:solidFill>
                            <a:schemeClr val="bg1">
                              <a:lumMod val="50000"/>
                            </a:schemeClr>
                          </a:solidFill>
                          <a:effectLst/>
                        </a:rPr>
                        <a:t>55.01</a:t>
                      </a:r>
                      <a:endParaRPr lang="en-US" sz="1000" b="0" i="0" u="none" strike="noStrike">
                        <a:solidFill>
                          <a:schemeClr val="bg1">
                            <a:lumMod val="50000"/>
                          </a:schemeClr>
                        </a:solidFill>
                        <a:effectLst/>
                        <a:latin typeface="Calibri" panose="020F0502020204030204" pitchFamily="34" charset="0"/>
                      </a:endParaRPr>
                    </a:p>
                  </a:txBody>
                  <a:tcPr marL="8192" marR="8192" marT="8192" marB="0" anchor="b"/>
                </a:tc>
                <a:extLst>
                  <a:ext uri="{0D108BD9-81ED-4DB2-BD59-A6C34878D82A}">
                    <a16:rowId xmlns:a16="http://schemas.microsoft.com/office/drawing/2014/main" val="1753306244"/>
                  </a:ext>
                </a:extLst>
              </a:tr>
              <a:tr h="174772">
                <a:tc>
                  <a:txBody>
                    <a:bodyPr/>
                    <a:lstStyle/>
                    <a:p>
                      <a:pPr algn="l" fontAlgn="b"/>
                      <a:r>
                        <a:rPr lang="en-US" sz="1000" u="none" strike="noStrike">
                          <a:effectLst/>
                        </a:rPr>
                        <a:t>Imagenet </a:t>
                      </a:r>
                      <a:endParaRPr lang="en-US" sz="1000" b="0" i="0" u="none" strike="noStrike">
                        <a:solidFill>
                          <a:srgbClr val="000000"/>
                        </a:solidFill>
                        <a:effectLst/>
                        <a:latin typeface="Calibri" panose="020F0502020204030204" pitchFamily="34" charset="0"/>
                      </a:endParaRPr>
                    </a:p>
                  </a:txBody>
                  <a:tcPr marL="8192" marR="8192" marT="8192" marB="0" anchor="b"/>
                </a:tc>
                <a:tc>
                  <a:txBody>
                    <a:bodyPr/>
                    <a:lstStyle/>
                    <a:p>
                      <a:pPr algn="l" fontAlgn="b"/>
                      <a:r>
                        <a:rPr lang="en-US" sz="1000" u="none" strike="noStrike">
                          <a:effectLst/>
                        </a:rPr>
                        <a:t> PIRL </a:t>
                      </a:r>
                      <a:endParaRPr lang="en-US" sz="1000" b="0" i="0" u="none" strike="noStrike">
                        <a:solidFill>
                          <a:srgbClr val="000000"/>
                        </a:solidFill>
                        <a:effectLst/>
                        <a:latin typeface="Calibri" panose="020F0502020204030204" pitchFamily="34" charset="0"/>
                      </a:endParaRPr>
                    </a:p>
                  </a:txBody>
                  <a:tcPr marL="8192" marR="8192" marT="8192" marB="0" anchor="b"/>
                </a:tc>
                <a:tc>
                  <a:txBody>
                    <a:bodyPr/>
                    <a:lstStyle/>
                    <a:p>
                      <a:pPr algn="ctr" fontAlgn="b"/>
                      <a:r>
                        <a:rPr lang="en-US" sz="1000" b="1" u="none" strike="noStrike" dirty="0">
                          <a:effectLst/>
                        </a:rPr>
                        <a:t>84.46</a:t>
                      </a:r>
                      <a:endParaRPr lang="en-US" sz="1000" b="1" i="0" u="none" strike="noStrike" dirty="0">
                        <a:solidFill>
                          <a:srgbClr val="000000"/>
                        </a:solidFill>
                        <a:effectLst/>
                        <a:latin typeface="Calibri" panose="020F0502020204030204" pitchFamily="34" charset="0"/>
                      </a:endParaRPr>
                    </a:p>
                  </a:txBody>
                  <a:tcPr marL="8192" marR="8192" marT="8192" marB="0" anchor="b"/>
                </a:tc>
                <a:tc>
                  <a:txBody>
                    <a:bodyPr/>
                    <a:lstStyle/>
                    <a:p>
                      <a:pPr algn="ctr" fontAlgn="b"/>
                      <a:r>
                        <a:rPr lang="en-US" sz="1000" b="1" u="none" strike="noStrike" dirty="0">
                          <a:effectLst/>
                        </a:rPr>
                        <a:t>78.38</a:t>
                      </a:r>
                      <a:endParaRPr lang="en-US" sz="1000" b="1" i="0" u="none" strike="noStrike" dirty="0">
                        <a:solidFill>
                          <a:srgbClr val="000000"/>
                        </a:solidFill>
                        <a:effectLst/>
                        <a:latin typeface="Calibri" panose="020F0502020204030204" pitchFamily="34" charset="0"/>
                      </a:endParaRPr>
                    </a:p>
                  </a:txBody>
                  <a:tcPr marL="8192" marR="8192" marT="8192" marB="0" anchor="b"/>
                </a:tc>
                <a:tc>
                  <a:txBody>
                    <a:bodyPr/>
                    <a:lstStyle/>
                    <a:p>
                      <a:pPr algn="ctr" fontAlgn="b"/>
                      <a:r>
                        <a:rPr lang="en-US" sz="1000" u="none" strike="noStrike">
                          <a:solidFill>
                            <a:schemeClr val="bg1">
                              <a:lumMod val="50000"/>
                            </a:schemeClr>
                          </a:solidFill>
                          <a:effectLst/>
                        </a:rPr>
                        <a:t>85.8</a:t>
                      </a:r>
                      <a:endParaRPr lang="en-US" sz="1000" b="0" i="0" u="none" strike="noStrike">
                        <a:solidFill>
                          <a:schemeClr val="bg1">
                            <a:lumMod val="50000"/>
                          </a:schemeClr>
                        </a:solidFill>
                        <a:effectLst/>
                        <a:latin typeface="Calibri" panose="020F0502020204030204" pitchFamily="34" charset="0"/>
                      </a:endParaRPr>
                    </a:p>
                  </a:txBody>
                  <a:tcPr marL="8192" marR="8192" marT="8192" marB="0" anchor="b"/>
                </a:tc>
                <a:tc>
                  <a:txBody>
                    <a:bodyPr/>
                    <a:lstStyle/>
                    <a:p>
                      <a:pPr algn="ctr" fontAlgn="b"/>
                      <a:r>
                        <a:rPr lang="en-US" sz="1000" u="none" strike="noStrike">
                          <a:solidFill>
                            <a:schemeClr val="bg1">
                              <a:lumMod val="50000"/>
                            </a:schemeClr>
                          </a:solidFill>
                          <a:effectLst/>
                        </a:rPr>
                        <a:t>76.08</a:t>
                      </a:r>
                      <a:endParaRPr lang="en-US" sz="1000" b="0" i="0" u="none" strike="noStrike">
                        <a:solidFill>
                          <a:schemeClr val="bg1">
                            <a:lumMod val="50000"/>
                          </a:schemeClr>
                        </a:solidFill>
                        <a:effectLst/>
                        <a:latin typeface="Calibri" panose="020F0502020204030204" pitchFamily="34" charset="0"/>
                      </a:endParaRPr>
                    </a:p>
                  </a:txBody>
                  <a:tcPr marL="8192" marR="8192" marT="8192" marB="0" anchor="b"/>
                </a:tc>
                <a:tc>
                  <a:txBody>
                    <a:bodyPr/>
                    <a:lstStyle/>
                    <a:p>
                      <a:pPr algn="ctr" fontAlgn="b"/>
                      <a:r>
                        <a:rPr lang="en-US" sz="1000" u="none" strike="noStrike" dirty="0">
                          <a:solidFill>
                            <a:schemeClr val="bg1">
                              <a:lumMod val="50000"/>
                            </a:schemeClr>
                          </a:solidFill>
                          <a:effectLst/>
                        </a:rPr>
                        <a:t>52.97</a:t>
                      </a:r>
                      <a:endParaRPr lang="en-US" sz="1000" b="0" i="0" u="none" strike="noStrike" dirty="0">
                        <a:solidFill>
                          <a:schemeClr val="bg1">
                            <a:lumMod val="50000"/>
                          </a:schemeClr>
                        </a:solidFill>
                        <a:effectLst/>
                        <a:latin typeface="Calibri" panose="020F0502020204030204" pitchFamily="34" charset="0"/>
                      </a:endParaRPr>
                    </a:p>
                  </a:txBody>
                  <a:tcPr marL="8192" marR="8192" marT="8192" marB="0" anchor="b"/>
                </a:tc>
                <a:tc>
                  <a:txBody>
                    <a:bodyPr/>
                    <a:lstStyle/>
                    <a:p>
                      <a:pPr algn="ctr" fontAlgn="b"/>
                      <a:r>
                        <a:rPr lang="en-US" sz="1000" u="none" strike="noStrike" dirty="0">
                          <a:solidFill>
                            <a:schemeClr val="bg1">
                              <a:lumMod val="50000"/>
                            </a:schemeClr>
                          </a:solidFill>
                          <a:effectLst/>
                        </a:rPr>
                        <a:t>46.79</a:t>
                      </a:r>
                      <a:endParaRPr lang="en-US" sz="1000" b="0" i="0" u="none" strike="noStrike" dirty="0">
                        <a:solidFill>
                          <a:schemeClr val="bg1">
                            <a:lumMod val="50000"/>
                          </a:schemeClr>
                        </a:solidFill>
                        <a:effectLst/>
                        <a:latin typeface="Calibri" panose="020F0502020204030204" pitchFamily="34" charset="0"/>
                      </a:endParaRPr>
                    </a:p>
                  </a:txBody>
                  <a:tcPr marL="8192" marR="8192" marT="8192" marB="0" anchor="b"/>
                </a:tc>
                <a:extLst>
                  <a:ext uri="{0D108BD9-81ED-4DB2-BD59-A6C34878D82A}">
                    <a16:rowId xmlns:a16="http://schemas.microsoft.com/office/drawing/2014/main" val="3316249483"/>
                  </a:ext>
                </a:extLst>
              </a:tr>
            </a:tbl>
          </a:graphicData>
        </a:graphic>
      </p:graphicFrame>
    </p:spTree>
    <p:extLst>
      <p:ext uri="{BB962C8B-B14F-4D97-AF65-F5344CB8AC3E}">
        <p14:creationId xmlns:p14="http://schemas.microsoft.com/office/powerpoint/2010/main" val="178314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90"/>
        <p:cNvGrpSpPr/>
        <p:nvPr/>
      </p:nvGrpSpPr>
      <p:grpSpPr>
        <a:xfrm>
          <a:off x="0" y="0"/>
          <a:ext cx="0" cy="0"/>
          <a:chOff x="0" y="0"/>
          <a:chExt cx="0" cy="0"/>
        </a:xfrm>
      </p:grpSpPr>
      <p:sp>
        <p:nvSpPr>
          <p:cNvPr id="291" name="Google Shape;291;p25"/>
          <p:cNvSpPr txBox="1">
            <a:spLocks noGrp="1"/>
          </p:cNvSpPr>
          <p:nvPr>
            <p:ph type="title"/>
          </p:nvPr>
        </p:nvSpPr>
        <p:spPr>
          <a:xfrm>
            <a:off x="719999" y="538896"/>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Self-supervised Learning: Definition and Goals</a:t>
            </a:r>
            <a:endParaRPr dirty="0"/>
          </a:p>
        </p:txBody>
      </p:sp>
      <p:sp>
        <p:nvSpPr>
          <p:cNvPr id="292" name="Google Shape;292;p25"/>
          <p:cNvSpPr txBox="1">
            <a:spLocks noGrp="1"/>
          </p:cNvSpPr>
          <p:nvPr>
            <p:ph type="body" idx="4294967295"/>
          </p:nvPr>
        </p:nvSpPr>
        <p:spPr>
          <a:xfrm>
            <a:off x="738806" y="1503218"/>
            <a:ext cx="3519087" cy="2787120"/>
          </a:xfrm>
          <a:prstGeom prst="rect">
            <a:avLst/>
          </a:prstGeom>
        </p:spPr>
        <p:txBody>
          <a:bodyPr spcFirstLastPara="1" wrap="square" lIns="91425" tIns="91425" rIns="91425" bIns="91425" anchor="t" anchorCtr="0">
            <a:noAutofit/>
          </a:bodyPr>
          <a:lstStyle/>
          <a:p>
            <a:pPr marL="171450" indent="-171450"/>
            <a:r>
              <a:rPr lang="en-US" dirty="0"/>
              <a:t>Definition: </a:t>
            </a:r>
          </a:p>
          <a:p>
            <a:pPr marL="457200" lvl="1" indent="0">
              <a:buNone/>
            </a:pPr>
            <a:r>
              <a:rPr lang="en-US" dirty="0"/>
              <a:t>An approach to learn a feature representation from data without human supervision</a:t>
            </a:r>
            <a:br>
              <a:rPr lang="en-US" dirty="0"/>
            </a:br>
            <a:endParaRPr lang="en-US" dirty="0"/>
          </a:p>
          <a:p>
            <a:pPr marL="285750" indent="-285750"/>
            <a:r>
              <a:rPr lang="en-US" dirty="0"/>
              <a:t>Goal:</a:t>
            </a:r>
          </a:p>
          <a:p>
            <a:pPr marL="457200" lvl="1" indent="0">
              <a:buNone/>
            </a:pPr>
            <a:r>
              <a:rPr lang="en-US" dirty="0"/>
              <a:t>Learn a </a:t>
            </a:r>
            <a:r>
              <a:rPr lang="en-US" b="1" dirty="0"/>
              <a:t>good feature extractor </a:t>
            </a:r>
            <a:r>
              <a:rPr lang="en-US" dirty="0"/>
              <a:t>or an </a:t>
            </a:r>
            <a:r>
              <a:rPr lang="en-US" b="1" dirty="0"/>
              <a:t>initialization </a:t>
            </a:r>
            <a:r>
              <a:rPr lang="en-US" dirty="0"/>
              <a:t>that is </a:t>
            </a:r>
            <a:br>
              <a:rPr lang="en-US" dirty="0"/>
            </a:br>
            <a:r>
              <a:rPr lang="en-US" dirty="0"/>
              <a:t>useful for a wide range of tasks or a specific task that you care about </a:t>
            </a:r>
          </a:p>
          <a:p>
            <a:pPr marL="457200" lvl="1" indent="0">
              <a:buNone/>
            </a:pPr>
            <a:endParaRPr lang="en-US" dirty="0"/>
          </a:p>
        </p:txBody>
      </p:sp>
      <p:sp>
        <p:nvSpPr>
          <p:cNvPr id="2" name="Trapezoid 1">
            <a:extLst>
              <a:ext uri="{FF2B5EF4-FFF2-40B4-BE49-F238E27FC236}">
                <a16:creationId xmlns:a16="http://schemas.microsoft.com/office/drawing/2014/main" id="{F09EF3CA-2FD1-3349-9AA8-5246361F848D}"/>
              </a:ext>
            </a:extLst>
          </p:cNvPr>
          <p:cNvSpPr/>
          <p:nvPr/>
        </p:nvSpPr>
        <p:spPr>
          <a:xfrm rot="5400000">
            <a:off x="4266115" y="1785779"/>
            <a:ext cx="1149242" cy="1026083"/>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rapezoid 4">
            <a:extLst>
              <a:ext uri="{FF2B5EF4-FFF2-40B4-BE49-F238E27FC236}">
                <a16:creationId xmlns:a16="http://schemas.microsoft.com/office/drawing/2014/main" id="{C8D6E7D8-0563-3A46-BB6B-4BAF4FAC512D}"/>
              </a:ext>
            </a:extLst>
          </p:cNvPr>
          <p:cNvSpPr/>
          <p:nvPr/>
        </p:nvSpPr>
        <p:spPr>
          <a:xfrm rot="16200000">
            <a:off x="5165451" y="2162767"/>
            <a:ext cx="1149242" cy="272106"/>
          </a:xfrm>
          <a:prstGeom prst="trapezoid">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59BDDA2-D7E9-B249-9B15-388DA78E8FD6}"/>
              </a:ext>
            </a:extLst>
          </p:cNvPr>
          <p:cNvSpPr txBox="1"/>
          <p:nvPr/>
        </p:nvSpPr>
        <p:spPr>
          <a:xfrm>
            <a:off x="5876125" y="2144931"/>
            <a:ext cx="800219" cy="307777"/>
          </a:xfrm>
          <a:prstGeom prst="rect">
            <a:avLst/>
          </a:prstGeom>
          <a:noFill/>
        </p:spPr>
        <p:txBody>
          <a:bodyPr wrap="none" rtlCol="0">
            <a:spAutoFit/>
          </a:bodyPr>
          <a:lstStyle/>
          <a:p>
            <a:r>
              <a:rPr lang="en-US" dirty="0"/>
              <a:t>Feature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D99EF7A-02F0-6C49-AC37-E9D3F014D0A9}"/>
                  </a:ext>
                </a:extLst>
              </p:cNvPr>
              <p:cNvSpPr txBox="1"/>
              <p:nvPr/>
            </p:nvSpPr>
            <p:spPr>
              <a:xfrm>
                <a:off x="4416955" y="1975653"/>
                <a:ext cx="77369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𝜃</m:t>
                      </m:r>
                    </m:oMath>
                  </m:oMathPara>
                </a14:m>
                <a:endParaRPr lang="en-US" sz="3600" dirty="0"/>
              </a:p>
            </p:txBody>
          </p:sp>
        </mc:Choice>
        <mc:Fallback xmlns="">
          <p:sp>
            <p:nvSpPr>
              <p:cNvPr id="4" name="TextBox 3">
                <a:extLst>
                  <a:ext uri="{FF2B5EF4-FFF2-40B4-BE49-F238E27FC236}">
                    <a16:creationId xmlns:a16="http://schemas.microsoft.com/office/drawing/2014/main" id="{4D99EF7A-02F0-6C49-AC37-E9D3F014D0A9}"/>
                  </a:ext>
                </a:extLst>
              </p:cNvPr>
              <p:cNvSpPr txBox="1">
                <a:spLocks noRot="1" noChangeAspect="1" noMove="1" noResize="1" noEditPoints="1" noAdjustHandles="1" noChangeArrowheads="1" noChangeShapeType="1" noTextEdit="1"/>
              </p:cNvSpPr>
              <p:nvPr/>
            </p:nvSpPr>
            <p:spPr>
              <a:xfrm>
                <a:off x="4416955" y="1975653"/>
                <a:ext cx="773690" cy="646331"/>
              </a:xfrm>
              <a:prstGeom prst="rect">
                <a:avLst/>
              </a:prstGeom>
              <a:blipFill>
                <a:blip r:embed="rId3"/>
                <a:stretch>
                  <a:fillRect/>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6CAD570B-583E-8E43-83DB-83F2738F262B}"/>
              </a:ext>
            </a:extLst>
          </p:cNvPr>
          <p:cNvGrpSpPr>
            <a:grpSpLocks noChangeAspect="1"/>
          </p:cNvGrpSpPr>
          <p:nvPr/>
        </p:nvGrpSpPr>
        <p:grpSpPr>
          <a:xfrm>
            <a:off x="5120535" y="3791545"/>
            <a:ext cx="985613" cy="731520"/>
            <a:chOff x="5294440" y="3372737"/>
            <a:chExt cx="1548431" cy="1149243"/>
          </a:xfrm>
        </p:grpSpPr>
        <p:sp>
          <p:nvSpPr>
            <p:cNvPr id="8" name="Trapezoid 7">
              <a:extLst>
                <a:ext uri="{FF2B5EF4-FFF2-40B4-BE49-F238E27FC236}">
                  <a16:creationId xmlns:a16="http://schemas.microsoft.com/office/drawing/2014/main" id="{7FC93357-2F07-E740-9D86-F0D0AA83A75D}"/>
                </a:ext>
              </a:extLst>
            </p:cNvPr>
            <p:cNvSpPr/>
            <p:nvPr/>
          </p:nvSpPr>
          <p:spPr>
            <a:xfrm rot="5400000">
              <a:off x="5232861" y="3434317"/>
              <a:ext cx="1149242" cy="1026083"/>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apezoid 8">
              <a:extLst>
                <a:ext uri="{FF2B5EF4-FFF2-40B4-BE49-F238E27FC236}">
                  <a16:creationId xmlns:a16="http://schemas.microsoft.com/office/drawing/2014/main" id="{B236C2C9-EB56-164F-A9A3-1D1B3EA0D19D}"/>
                </a:ext>
              </a:extLst>
            </p:cNvPr>
            <p:cNvSpPr/>
            <p:nvPr/>
          </p:nvSpPr>
          <p:spPr>
            <a:xfrm rot="16200000">
              <a:off x="6132197" y="3811305"/>
              <a:ext cx="1149242" cy="272106"/>
            </a:xfrm>
            <a:prstGeom prst="trapezoid">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E9A3961-116C-3840-8378-06C51AE089EE}"/>
                    </a:ext>
                  </a:extLst>
                </p:cNvPr>
                <p:cNvSpPr txBox="1"/>
                <p:nvPr/>
              </p:nvSpPr>
              <p:spPr>
                <a:xfrm>
                  <a:off x="5383701" y="3470303"/>
                  <a:ext cx="77369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𝜃</m:t>
                        </m:r>
                      </m:oMath>
                    </m:oMathPara>
                  </a14:m>
                  <a:endParaRPr lang="en-US" sz="3600" dirty="0"/>
                </a:p>
              </p:txBody>
            </p:sp>
          </mc:Choice>
          <mc:Fallback xmlns="">
            <p:sp>
              <p:nvSpPr>
                <p:cNvPr id="11" name="TextBox 10">
                  <a:extLst>
                    <a:ext uri="{FF2B5EF4-FFF2-40B4-BE49-F238E27FC236}">
                      <a16:creationId xmlns:a16="http://schemas.microsoft.com/office/drawing/2014/main" id="{BE9A3961-116C-3840-8378-06C51AE089EE}"/>
                    </a:ext>
                  </a:extLst>
                </p:cNvPr>
                <p:cNvSpPr txBox="1">
                  <a:spLocks noRot="1" noChangeAspect="1" noMove="1" noResize="1" noEditPoints="1" noAdjustHandles="1" noChangeArrowheads="1" noChangeShapeType="1" noTextEdit="1"/>
                </p:cNvSpPr>
                <p:nvPr/>
              </p:nvSpPr>
              <p:spPr>
                <a:xfrm>
                  <a:off x="5383701" y="3470303"/>
                  <a:ext cx="773690" cy="646331"/>
                </a:xfrm>
                <a:prstGeom prst="rect">
                  <a:avLst/>
                </a:prstGeom>
                <a:blipFill>
                  <a:blip r:embed="rId4"/>
                  <a:stretch>
                    <a:fillRect l="-13158" r="-7895" b="-52941"/>
                  </a:stretch>
                </a:blipFill>
              </p:spPr>
              <p:txBody>
                <a:bodyPr/>
                <a:lstStyle/>
                <a:p>
                  <a:r>
                    <a:rPr lang="en-US">
                      <a:noFill/>
                    </a:rPr>
                    <a:t> </a:t>
                  </a:r>
                </a:p>
              </p:txBody>
            </p:sp>
          </mc:Fallback>
        </mc:AlternateContent>
      </p:grpSp>
      <p:pic>
        <p:nvPicPr>
          <p:cNvPr id="7" name="Picture 6">
            <a:extLst>
              <a:ext uri="{FF2B5EF4-FFF2-40B4-BE49-F238E27FC236}">
                <a16:creationId xmlns:a16="http://schemas.microsoft.com/office/drawing/2014/main" id="{5E679D56-4C3A-864B-A0FA-FB0E6181FE2F}"/>
              </a:ext>
            </a:extLst>
          </p:cNvPr>
          <p:cNvPicPr>
            <a:picLocks noChangeAspect="1"/>
          </p:cNvPicPr>
          <p:nvPr/>
        </p:nvPicPr>
        <p:blipFill>
          <a:blip r:embed="rId5"/>
          <a:stretch>
            <a:fillRect/>
          </a:stretch>
        </p:blipFill>
        <p:spPr>
          <a:xfrm>
            <a:off x="4406938" y="3919571"/>
            <a:ext cx="633956" cy="475467"/>
          </a:xfrm>
          <a:prstGeom prst="rect">
            <a:avLst/>
          </a:prstGeom>
        </p:spPr>
      </p:pic>
      <p:sp>
        <p:nvSpPr>
          <p:cNvPr id="15" name="Trapezoid 14">
            <a:extLst>
              <a:ext uri="{FF2B5EF4-FFF2-40B4-BE49-F238E27FC236}">
                <a16:creationId xmlns:a16="http://schemas.microsoft.com/office/drawing/2014/main" id="{3E87FC90-AE02-4643-A20C-1B94B8DF611E}"/>
              </a:ext>
            </a:extLst>
          </p:cNvPr>
          <p:cNvSpPr/>
          <p:nvPr/>
        </p:nvSpPr>
        <p:spPr>
          <a:xfrm rot="5400000">
            <a:off x="6078383" y="4103231"/>
            <a:ext cx="410412" cy="173202"/>
          </a:xfrm>
          <a:prstGeom prst="trapezoid">
            <a:avLst>
              <a:gd name="adj" fmla="val 4433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D94A754-5CFE-F549-A20F-9F4EA5DCC54F}"/>
              </a:ext>
            </a:extLst>
          </p:cNvPr>
          <p:cNvSpPr txBox="1"/>
          <p:nvPr/>
        </p:nvSpPr>
        <p:spPr>
          <a:xfrm>
            <a:off x="6331893" y="4035943"/>
            <a:ext cx="562975" cy="307777"/>
          </a:xfrm>
          <a:prstGeom prst="rect">
            <a:avLst/>
          </a:prstGeom>
          <a:noFill/>
        </p:spPr>
        <p:txBody>
          <a:bodyPr wrap="none" rtlCol="0">
            <a:spAutoFit/>
          </a:bodyPr>
          <a:lstStyle/>
          <a:p>
            <a:r>
              <a:rPr lang="en-US" dirty="0"/>
              <a:t>Dog!</a:t>
            </a:r>
          </a:p>
        </p:txBody>
      </p:sp>
      <p:sp>
        <p:nvSpPr>
          <p:cNvPr id="14" name="Rounded Rectangle 13">
            <a:extLst>
              <a:ext uri="{FF2B5EF4-FFF2-40B4-BE49-F238E27FC236}">
                <a16:creationId xmlns:a16="http://schemas.microsoft.com/office/drawing/2014/main" id="{F99839A9-6F6E-654D-A969-71222A2FE681}"/>
              </a:ext>
            </a:extLst>
          </p:cNvPr>
          <p:cNvSpPr/>
          <p:nvPr/>
        </p:nvSpPr>
        <p:spPr>
          <a:xfrm>
            <a:off x="4327695" y="3573838"/>
            <a:ext cx="2567173" cy="11866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CD851BC8-AF01-8549-9496-A1D82E034F03}"/>
              </a:ext>
            </a:extLst>
          </p:cNvPr>
          <p:cNvSpPr/>
          <p:nvPr/>
        </p:nvSpPr>
        <p:spPr>
          <a:xfrm rot="16200000">
            <a:off x="7209489" y="2985732"/>
            <a:ext cx="1716355" cy="20270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7D3EED8-DA9D-C446-8CB4-7B94B4B7DA7E}"/>
              </a:ext>
            </a:extLst>
          </p:cNvPr>
          <p:cNvGrpSpPr>
            <a:grpSpLocks noChangeAspect="1"/>
          </p:cNvGrpSpPr>
          <p:nvPr/>
        </p:nvGrpSpPr>
        <p:grpSpPr>
          <a:xfrm>
            <a:off x="7652885" y="3342867"/>
            <a:ext cx="732768" cy="543859"/>
            <a:chOff x="5294440" y="3372737"/>
            <a:chExt cx="1548431" cy="1149243"/>
          </a:xfrm>
        </p:grpSpPr>
        <p:sp>
          <p:nvSpPr>
            <p:cNvPr id="21" name="Trapezoid 20">
              <a:extLst>
                <a:ext uri="{FF2B5EF4-FFF2-40B4-BE49-F238E27FC236}">
                  <a16:creationId xmlns:a16="http://schemas.microsoft.com/office/drawing/2014/main" id="{FADB6E9C-8499-C040-8BD6-34DF9FE7B8FF}"/>
                </a:ext>
              </a:extLst>
            </p:cNvPr>
            <p:cNvSpPr/>
            <p:nvPr/>
          </p:nvSpPr>
          <p:spPr>
            <a:xfrm rot="5400000">
              <a:off x="5232861" y="3434317"/>
              <a:ext cx="1149242" cy="1026083"/>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apezoid 21">
              <a:extLst>
                <a:ext uri="{FF2B5EF4-FFF2-40B4-BE49-F238E27FC236}">
                  <a16:creationId xmlns:a16="http://schemas.microsoft.com/office/drawing/2014/main" id="{A509D4D4-7479-C94B-88B6-E0F61EF760C9}"/>
                </a:ext>
              </a:extLst>
            </p:cNvPr>
            <p:cNvSpPr/>
            <p:nvPr/>
          </p:nvSpPr>
          <p:spPr>
            <a:xfrm rot="16200000">
              <a:off x="6132197" y="3811305"/>
              <a:ext cx="1149242" cy="272106"/>
            </a:xfrm>
            <a:prstGeom prst="trapezoid">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A21786A-47F6-9845-9B88-B47C64ECB35C}"/>
                    </a:ext>
                  </a:extLst>
                </p:cNvPr>
                <p:cNvSpPr txBox="1"/>
                <p:nvPr/>
              </p:nvSpPr>
              <p:spPr>
                <a:xfrm>
                  <a:off x="5383701" y="3470302"/>
                  <a:ext cx="773689" cy="8454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𝜃</m:t>
                        </m:r>
                      </m:oMath>
                    </m:oMathPara>
                  </a14:m>
                  <a:endParaRPr lang="en-US" sz="3600" dirty="0"/>
                </a:p>
              </p:txBody>
            </p:sp>
          </mc:Choice>
          <mc:Fallback xmlns="">
            <p:sp>
              <p:nvSpPr>
                <p:cNvPr id="23" name="TextBox 22">
                  <a:extLst>
                    <a:ext uri="{FF2B5EF4-FFF2-40B4-BE49-F238E27FC236}">
                      <a16:creationId xmlns:a16="http://schemas.microsoft.com/office/drawing/2014/main" id="{EA21786A-47F6-9845-9B88-B47C64ECB35C}"/>
                    </a:ext>
                  </a:extLst>
                </p:cNvPr>
                <p:cNvSpPr txBox="1">
                  <a:spLocks noRot="1" noChangeAspect="1" noMove="1" noResize="1" noEditPoints="1" noAdjustHandles="1" noChangeArrowheads="1" noChangeShapeType="1" noTextEdit="1"/>
                </p:cNvSpPr>
                <p:nvPr/>
              </p:nvSpPr>
              <p:spPr>
                <a:xfrm>
                  <a:off x="5383701" y="3470302"/>
                  <a:ext cx="773689" cy="845483"/>
                </a:xfrm>
                <a:prstGeom prst="rect">
                  <a:avLst/>
                </a:prstGeom>
                <a:blipFill>
                  <a:blip r:embed="rId6"/>
                  <a:stretch>
                    <a:fillRect/>
                  </a:stretch>
                </a:blipFill>
              </p:spPr>
              <p:txBody>
                <a:bodyPr/>
                <a:lstStyle/>
                <a:p>
                  <a:r>
                    <a:rPr lang="en-US">
                      <a:noFill/>
                    </a:rPr>
                    <a:t> </a:t>
                  </a:r>
                </a:p>
              </p:txBody>
            </p:sp>
          </mc:Fallback>
        </mc:AlternateContent>
      </p:grpSp>
      <p:sp>
        <p:nvSpPr>
          <p:cNvPr id="25" name="Trapezoid 24">
            <a:extLst>
              <a:ext uri="{FF2B5EF4-FFF2-40B4-BE49-F238E27FC236}">
                <a16:creationId xmlns:a16="http://schemas.microsoft.com/office/drawing/2014/main" id="{0E1FC1B1-FF4A-054A-9585-77751D927A79}"/>
              </a:ext>
            </a:extLst>
          </p:cNvPr>
          <p:cNvSpPr/>
          <p:nvPr/>
        </p:nvSpPr>
        <p:spPr>
          <a:xfrm rot="5400000">
            <a:off x="8339732" y="3556656"/>
            <a:ext cx="410412" cy="173202"/>
          </a:xfrm>
          <a:prstGeom prst="trapezoid">
            <a:avLst>
              <a:gd name="adj" fmla="val 4433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46E733F-F22F-5A4B-AF0A-651506FDE497}"/>
              </a:ext>
            </a:extLst>
          </p:cNvPr>
          <p:cNvSpPr txBox="1"/>
          <p:nvPr/>
        </p:nvSpPr>
        <p:spPr>
          <a:xfrm>
            <a:off x="8615920" y="3489368"/>
            <a:ext cx="527709" cy="307777"/>
          </a:xfrm>
          <a:prstGeom prst="rect">
            <a:avLst/>
          </a:prstGeom>
          <a:noFill/>
        </p:spPr>
        <p:txBody>
          <a:bodyPr wrap="none" rtlCol="0">
            <a:spAutoFit/>
          </a:bodyPr>
          <a:lstStyle/>
          <a:p>
            <a:r>
              <a:rPr lang="en-US" sz="700" dirty="0"/>
              <a:t>Loss</a:t>
            </a:r>
          </a:p>
          <a:p>
            <a:r>
              <a:rPr lang="en-US" sz="700" dirty="0"/>
              <a:t>Function</a:t>
            </a:r>
          </a:p>
        </p:txBody>
      </p:sp>
      <p:sp>
        <p:nvSpPr>
          <p:cNvPr id="18" name="TextBox 17">
            <a:extLst>
              <a:ext uri="{FF2B5EF4-FFF2-40B4-BE49-F238E27FC236}">
                <a16:creationId xmlns:a16="http://schemas.microsoft.com/office/drawing/2014/main" id="{B2DA1B4C-69CC-1948-B98A-643F5535E121}"/>
              </a:ext>
            </a:extLst>
          </p:cNvPr>
          <p:cNvSpPr txBox="1"/>
          <p:nvPr/>
        </p:nvSpPr>
        <p:spPr>
          <a:xfrm>
            <a:off x="7084588" y="3514768"/>
            <a:ext cx="574196" cy="200055"/>
          </a:xfrm>
          <a:prstGeom prst="rect">
            <a:avLst/>
          </a:prstGeom>
          <a:noFill/>
        </p:spPr>
        <p:txBody>
          <a:bodyPr wrap="none" rtlCol="0">
            <a:spAutoFit/>
          </a:bodyPr>
          <a:lstStyle/>
          <a:p>
            <a:r>
              <a:rPr lang="en-US" sz="700" dirty="0"/>
              <a:t>ImageNet</a:t>
            </a:r>
          </a:p>
        </p:txBody>
      </p:sp>
      <p:grpSp>
        <p:nvGrpSpPr>
          <p:cNvPr id="26" name="Group 25">
            <a:extLst>
              <a:ext uri="{FF2B5EF4-FFF2-40B4-BE49-F238E27FC236}">
                <a16:creationId xmlns:a16="http://schemas.microsoft.com/office/drawing/2014/main" id="{3942EAC6-C2FB-1645-B7A8-66482F3CFC6E}"/>
              </a:ext>
            </a:extLst>
          </p:cNvPr>
          <p:cNvGrpSpPr>
            <a:grpSpLocks noChangeAspect="1"/>
          </p:cNvGrpSpPr>
          <p:nvPr/>
        </p:nvGrpSpPr>
        <p:grpSpPr>
          <a:xfrm>
            <a:off x="7192393" y="4287471"/>
            <a:ext cx="1371600" cy="511067"/>
            <a:chOff x="6893382" y="1812735"/>
            <a:chExt cx="1963252" cy="731520"/>
          </a:xfrm>
        </p:grpSpPr>
        <p:grpSp>
          <p:nvGrpSpPr>
            <p:cNvPr id="28" name="Group 27">
              <a:extLst>
                <a:ext uri="{FF2B5EF4-FFF2-40B4-BE49-F238E27FC236}">
                  <a16:creationId xmlns:a16="http://schemas.microsoft.com/office/drawing/2014/main" id="{ABDE958E-84CE-9F46-B0BA-EF4315441DAB}"/>
                </a:ext>
              </a:extLst>
            </p:cNvPr>
            <p:cNvGrpSpPr>
              <a:grpSpLocks noChangeAspect="1"/>
            </p:cNvGrpSpPr>
            <p:nvPr/>
          </p:nvGrpSpPr>
          <p:grpSpPr>
            <a:xfrm>
              <a:off x="7606979" y="1812735"/>
              <a:ext cx="985613" cy="731520"/>
              <a:chOff x="5294440" y="3372737"/>
              <a:chExt cx="1548431" cy="1149243"/>
            </a:xfrm>
          </p:grpSpPr>
          <p:sp>
            <p:nvSpPr>
              <p:cNvPr id="29" name="Trapezoid 28">
                <a:extLst>
                  <a:ext uri="{FF2B5EF4-FFF2-40B4-BE49-F238E27FC236}">
                    <a16:creationId xmlns:a16="http://schemas.microsoft.com/office/drawing/2014/main" id="{E3B303A5-D927-504B-B76A-DB98855889C4}"/>
                  </a:ext>
                </a:extLst>
              </p:cNvPr>
              <p:cNvSpPr/>
              <p:nvPr/>
            </p:nvSpPr>
            <p:spPr>
              <a:xfrm rot="5400000">
                <a:off x="5232861" y="3434317"/>
                <a:ext cx="1149242" cy="1026083"/>
              </a:xfrm>
              <a:prstGeom prst="trapezoi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dirty="0"/>
              </a:p>
            </p:txBody>
          </p:sp>
          <p:sp>
            <p:nvSpPr>
              <p:cNvPr id="30" name="Trapezoid 29">
                <a:extLst>
                  <a:ext uri="{FF2B5EF4-FFF2-40B4-BE49-F238E27FC236}">
                    <a16:creationId xmlns:a16="http://schemas.microsoft.com/office/drawing/2014/main" id="{FE4829A2-08DD-9042-8C0B-F5C231D508B9}"/>
                  </a:ext>
                </a:extLst>
              </p:cNvPr>
              <p:cNvSpPr/>
              <p:nvPr/>
            </p:nvSpPr>
            <p:spPr>
              <a:xfrm rot="16200000">
                <a:off x="6132197" y="3811305"/>
                <a:ext cx="1149242" cy="272106"/>
              </a:xfrm>
              <a:prstGeom prst="trapezoid">
                <a:avLst>
                  <a:gd name="adj" fmla="val 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dirty="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30910CF-52F6-CF47-AFF5-46E99E9944A5}"/>
                      </a:ext>
                    </a:extLst>
                  </p:cNvPr>
                  <p:cNvSpPr txBox="1"/>
                  <p:nvPr/>
                </p:nvSpPr>
                <p:spPr>
                  <a:xfrm>
                    <a:off x="5480184" y="3676073"/>
                    <a:ext cx="773690" cy="622891"/>
                  </a:xfrm>
                  <a:prstGeom prst="rect">
                    <a:avLst/>
                  </a:prstGeom>
                  <a:noFill/>
                </p:spPr>
                <p:txBody>
                  <a:bodyPr wrap="square" rtlCol="0">
                    <a:spAutoFit/>
                  </a:bodyPr>
                  <a:lstStyle/>
                  <a:p>
                    <a14:m>
                      <m:oMath xmlns:m="http://schemas.openxmlformats.org/officeDocument/2006/math">
                        <m:r>
                          <a:rPr lang="en-US" sz="1200" b="0" i="1" smtClean="0">
                            <a:latin typeface="Cambria Math" panose="02040503050406030204" pitchFamily="18" charset="0"/>
                          </a:rPr>
                          <m:t>𝜃</m:t>
                        </m:r>
                      </m:oMath>
                    </a14:m>
                    <a:r>
                      <a:rPr lang="en-US" sz="1200" dirty="0"/>
                      <a:t>’</a:t>
                    </a:r>
                  </a:p>
                </p:txBody>
              </p:sp>
            </mc:Choice>
            <mc:Fallback xmlns="">
              <p:sp>
                <p:nvSpPr>
                  <p:cNvPr id="31" name="TextBox 30">
                    <a:extLst>
                      <a:ext uri="{FF2B5EF4-FFF2-40B4-BE49-F238E27FC236}">
                        <a16:creationId xmlns:a16="http://schemas.microsoft.com/office/drawing/2014/main" id="{E30910CF-52F6-CF47-AFF5-46E99E9944A5}"/>
                      </a:ext>
                    </a:extLst>
                  </p:cNvPr>
                  <p:cNvSpPr txBox="1">
                    <a:spLocks noRot="1" noChangeAspect="1" noMove="1" noResize="1" noEditPoints="1" noAdjustHandles="1" noChangeArrowheads="1" noChangeShapeType="1" noTextEdit="1"/>
                  </p:cNvSpPr>
                  <p:nvPr/>
                </p:nvSpPr>
                <p:spPr>
                  <a:xfrm>
                    <a:off x="5480184" y="3676073"/>
                    <a:ext cx="773690" cy="622891"/>
                  </a:xfrm>
                  <a:prstGeom prst="rect">
                    <a:avLst/>
                  </a:prstGeom>
                  <a:blipFill>
                    <a:blip r:embed="rId7"/>
                    <a:stretch>
                      <a:fillRect b="-13636"/>
                    </a:stretch>
                  </a:blipFill>
                </p:spPr>
                <p:txBody>
                  <a:bodyPr/>
                  <a:lstStyle/>
                  <a:p>
                    <a:r>
                      <a:rPr lang="en-US">
                        <a:noFill/>
                      </a:rPr>
                      <a:t> </a:t>
                    </a:r>
                  </a:p>
                </p:txBody>
              </p:sp>
            </mc:Fallback>
          </mc:AlternateContent>
        </p:grpSp>
        <p:pic>
          <p:nvPicPr>
            <p:cNvPr id="32" name="Picture 31">
              <a:extLst>
                <a:ext uri="{FF2B5EF4-FFF2-40B4-BE49-F238E27FC236}">
                  <a16:creationId xmlns:a16="http://schemas.microsoft.com/office/drawing/2014/main" id="{A6F8DA5A-2098-CA49-AFF4-8631AFA78530}"/>
                </a:ext>
              </a:extLst>
            </p:cNvPr>
            <p:cNvPicPr>
              <a:picLocks noChangeAspect="1"/>
            </p:cNvPicPr>
            <p:nvPr/>
          </p:nvPicPr>
          <p:blipFill>
            <a:blip r:embed="rId5"/>
            <a:stretch>
              <a:fillRect/>
            </a:stretch>
          </p:blipFill>
          <p:spPr>
            <a:xfrm>
              <a:off x="6893382" y="1940761"/>
              <a:ext cx="633956" cy="475467"/>
            </a:xfrm>
            <a:prstGeom prst="rect">
              <a:avLst/>
            </a:prstGeom>
          </p:spPr>
        </p:pic>
        <p:sp>
          <p:nvSpPr>
            <p:cNvPr id="33" name="Trapezoid 32">
              <a:extLst>
                <a:ext uri="{FF2B5EF4-FFF2-40B4-BE49-F238E27FC236}">
                  <a16:creationId xmlns:a16="http://schemas.microsoft.com/office/drawing/2014/main" id="{6E6E1FF1-F783-A642-BD5E-76839C9AB5AE}"/>
                </a:ext>
              </a:extLst>
            </p:cNvPr>
            <p:cNvSpPr/>
            <p:nvPr/>
          </p:nvSpPr>
          <p:spPr>
            <a:xfrm rot="5400000">
              <a:off x="8564827" y="2124421"/>
              <a:ext cx="410412" cy="173202"/>
            </a:xfrm>
            <a:prstGeom prst="trapezoid">
              <a:avLst>
                <a:gd name="adj" fmla="val 4433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7" name="Down Arrow 26">
            <a:extLst>
              <a:ext uri="{FF2B5EF4-FFF2-40B4-BE49-F238E27FC236}">
                <a16:creationId xmlns:a16="http://schemas.microsoft.com/office/drawing/2014/main" id="{EC8B6E15-C711-B246-8337-EE14469A89BF}"/>
              </a:ext>
            </a:extLst>
          </p:cNvPr>
          <p:cNvSpPr/>
          <p:nvPr/>
        </p:nvSpPr>
        <p:spPr>
          <a:xfrm>
            <a:off x="7902661" y="3906127"/>
            <a:ext cx="58519" cy="3354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9CBD74C-54DA-F843-AD8F-F42E0E113F68}"/>
              </a:ext>
            </a:extLst>
          </p:cNvPr>
          <p:cNvSpPr txBox="1"/>
          <p:nvPr/>
        </p:nvSpPr>
        <p:spPr>
          <a:xfrm>
            <a:off x="8541099" y="4395038"/>
            <a:ext cx="562975" cy="307777"/>
          </a:xfrm>
          <a:prstGeom prst="rect">
            <a:avLst/>
          </a:prstGeom>
          <a:noFill/>
        </p:spPr>
        <p:txBody>
          <a:bodyPr wrap="none" rtlCol="0">
            <a:spAutoFit/>
          </a:bodyPr>
          <a:lstStyle/>
          <a:p>
            <a:r>
              <a:rPr lang="en-US" dirty="0"/>
              <a:t>Dog!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2">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uiExpand="1" build="p"/>
      <p:bldP spid="2" grpId="0" animBg="1"/>
      <p:bldP spid="5" grpId="0" animBg="1"/>
      <p:bldP spid="3" grpId="0"/>
      <p:bldP spid="4" grpId="0"/>
      <p:bldP spid="15" grpId="0" animBg="1"/>
      <p:bldP spid="13" grpId="0"/>
      <p:bldP spid="14" grpId="0" animBg="1"/>
      <p:bldP spid="19" grpId="0" animBg="1"/>
      <p:bldP spid="25" grpId="0" animBg="1"/>
      <p:bldP spid="17" grpId="0"/>
      <p:bldP spid="18" grpId="0"/>
      <p:bldP spid="27" grpId="0" animBg="1"/>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928"/>
        <p:cNvGrpSpPr/>
        <p:nvPr/>
      </p:nvGrpSpPr>
      <p:grpSpPr>
        <a:xfrm>
          <a:off x="0" y="0"/>
          <a:ext cx="0" cy="0"/>
          <a:chOff x="0" y="0"/>
          <a:chExt cx="0" cy="0"/>
        </a:xfrm>
      </p:grpSpPr>
      <p:sp>
        <p:nvSpPr>
          <p:cNvPr id="929" name="Google Shape;929;p42"/>
          <p:cNvSpPr txBox="1">
            <a:spLocks noGrp="1"/>
          </p:cNvSpPr>
          <p:nvPr>
            <p:ph type="title"/>
          </p:nvPr>
        </p:nvSpPr>
        <p:spPr>
          <a:xfrm>
            <a:off x="467451" y="1814171"/>
            <a:ext cx="8275953" cy="134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chemeClr val="bg1">
                    <a:lumMod val="85000"/>
                  </a:schemeClr>
                </a:solidFill>
                <a:latin typeface="Roboto Slab Regular"/>
                <a:ea typeface="Roboto Slab Regular"/>
                <a:cs typeface="Roboto Slab Regular"/>
                <a:sym typeface="Roboto Slab Regular"/>
              </a:rPr>
              <a:t>Augmentations </a:t>
            </a:r>
            <a:br>
              <a:rPr lang="en" sz="6000" dirty="0">
                <a:solidFill>
                  <a:schemeClr val="bg1">
                    <a:lumMod val="85000"/>
                  </a:schemeClr>
                </a:solidFill>
                <a:latin typeface="Roboto Slab Regular"/>
                <a:ea typeface="Roboto Slab Regular"/>
                <a:cs typeface="Roboto Slab Regular"/>
                <a:sym typeface="Roboto Slab Regular"/>
              </a:rPr>
            </a:br>
            <a:r>
              <a:rPr lang="en" sz="6000" dirty="0">
                <a:solidFill>
                  <a:schemeClr val="bg1">
                    <a:lumMod val="85000"/>
                  </a:schemeClr>
                </a:solidFill>
                <a:latin typeface="Roboto Slab Regular"/>
                <a:ea typeface="Roboto Slab Regular"/>
                <a:cs typeface="Roboto Slab Regular"/>
                <a:sym typeface="Roboto Slab Regular"/>
              </a:rPr>
              <a:t>and </a:t>
            </a:r>
            <a:br>
              <a:rPr lang="en" sz="6000" dirty="0">
                <a:solidFill>
                  <a:schemeClr val="bg1">
                    <a:lumMod val="85000"/>
                  </a:schemeClr>
                </a:solidFill>
                <a:latin typeface="Roboto Slab Regular"/>
                <a:ea typeface="Roboto Slab Regular"/>
                <a:cs typeface="Roboto Slab Regular"/>
                <a:sym typeface="Roboto Slab Regular"/>
              </a:rPr>
            </a:br>
            <a:r>
              <a:rPr lang="en" sz="6000" dirty="0">
                <a:solidFill>
                  <a:schemeClr val="bg1">
                    <a:lumMod val="85000"/>
                  </a:schemeClr>
                </a:solidFill>
                <a:latin typeface="Roboto Slab Regular"/>
                <a:ea typeface="Roboto Slab Regular"/>
                <a:cs typeface="Roboto Slab Regular"/>
                <a:sym typeface="Roboto Slab Regular"/>
              </a:rPr>
              <a:t>Dataset Biases</a:t>
            </a:r>
            <a:endParaRPr sz="6000" dirty="0">
              <a:solidFill>
                <a:schemeClr val="bg1">
                  <a:lumMod val="85000"/>
                </a:schemeClr>
              </a:solidFill>
              <a:latin typeface="Roboto Slab Regular"/>
              <a:ea typeface="Roboto Slab Regular"/>
              <a:cs typeface="Roboto Slab Regular"/>
              <a:sym typeface="Roboto Slab Regular"/>
            </a:endParaRPr>
          </a:p>
        </p:txBody>
      </p:sp>
    </p:spTree>
    <p:extLst>
      <p:ext uri="{BB962C8B-B14F-4D97-AF65-F5344CB8AC3E}">
        <p14:creationId xmlns:p14="http://schemas.microsoft.com/office/powerpoint/2010/main" val="3364301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5001-C902-3D4E-BBF2-AA1CA33A4627}"/>
              </a:ext>
            </a:extLst>
          </p:cNvPr>
          <p:cNvSpPr>
            <a:spLocks noGrp="1"/>
          </p:cNvSpPr>
          <p:nvPr>
            <p:ph type="title"/>
          </p:nvPr>
        </p:nvSpPr>
        <p:spPr>
          <a:xfrm>
            <a:off x="593275" y="538896"/>
            <a:ext cx="7835225" cy="572700"/>
          </a:xfrm>
        </p:spPr>
        <p:txBody>
          <a:bodyPr/>
          <a:lstStyle/>
          <a:p>
            <a:r>
              <a:rPr lang="en-US" dirty="0"/>
              <a:t>Aggressive Augmentation</a:t>
            </a:r>
          </a:p>
        </p:txBody>
      </p:sp>
      <p:pic>
        <p:nvPicPr>
          <p:cNvPr id="6" name="Picture 5">
            <a:extLst>
              <a:ext uri="{FF2B5EF4-FFF2-40B4-BE49-F238E27FC236}">
                <a16:creationId xmlns:a16="http://schemas.microsoft.com/office/drawing/2014/main" id="{64FC860F-65F7-4D41-9417-96D5ED9A57BB}"/>
              </a:ext>
            </a:extLst>
          </p:cNvPr>
          <p:cNvPicPr>
            <a:picLocks noChangeAspect="1"/>
          </p:cNvPicPr>
          <p:nvPr/>
        </p:nvPicPr>
        <p:blipFill>
          <a:blip r:embed="rId3"/>
          <a:stretch>
            <a:fillRect/>
          </a:stretch>
        </p:blipFill>
        <p:spPr>
          <a:xfrm>
            <a:off x="132260" y="1297416"/>
            <a:ext cx="4577444" cy="3489194"/>
          </a:xfrm>
          <a:prstGeom prst="rect">
            <a:avLst/>
          </a:prstGeom>
        </p:spPr>
      </p:pic>
      <p:cxnSp>
        <p:nvCxnSpPr>
          <p:cNvPr id="8" name="Straight Connector 7">
            <a:extLst>
              <a:ext uri="{FF2B5EF4-FFF2-40B4-BE49-F238E27FC236}">
                <a16:creationId xmlns:a16="http://schemas.microsoft.com/office/drawing/2014/main" id="{83E4683C-BEC0-5E42-830D-5D1918B4B21C}"/>
              </a:ext>
            </a:extLst>
          </p:cNvPr>
          <p:cNvCxnSpPr>
            <a:cxnSpLocks/>
          </p:cNvCxnSpPr>
          <p:nvPr/>
        </p:nvCxnSpPr>
        <p:spPr>
          <a:xfrm>
            <a:off x="4929051" y="795000"/>
            <a:ext cx="0" cy="4339789"/>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5EB285D-460F-7743-8968-2D9B88BD5ABB}"/>
              </a:ext>
            </a:extLst>
          </p:cNvPr>
          <p:cNvPicPr>
            <a:picLocks noChangeAspect="1"/>
          </p:cNvPicPr>
          <p:nvPr/>
        </p:nvPicPr>
        <p:blipFill>
          <a:blip r:embed="rId4"/>
          <a:stretch>
            <a:fillRect/>
          </a:stretch>
        </p:blipFill>
        <p:spPr>
          <a:xfrm>
            <a:off x="5146411" y="795000"/>
            <a:ext cx="1884660" cy="1882782"/>
          </a:xfrm>
          <a:prstGeom prst="rect">
            <a:avLst/>
          </a:prstGeom>
        </p:spPr>
      </p:pic>
      <p:pic>
        <p:nvPicPr>
          <p:cNvPr id="11" name="Picture 10">
            <a:extLst>
              <a:ext uri="{FF2B5EF4-FFF2-40B4-BE49-F238E27FC236}">
                <a16:creationId xmlns:a16="http://schemas.microsoft.com/office/drawing/2014/main" id="{3A146955-6570-294D-BAD3-82DE78D7EB2B}"/>
              </a:ext>
            </a:extLst>
          </p:cNvPr>
          <p:cNvPicPr>
            <a:picLocks noChangeAspect="1"/>
          </p:cNvPicPr>
          <p:nvPr/>
        </p:nvPicPr>
        <p:blipFill>
          <a:blip r:embed="rId5"/>
          <a:stretch>
            <a:fillRect/>
          </a:stretch>
        </p:blipFill>
        <p:spPr>
          <a:xfrm>
            <a:off x="7213957" y="804321"/>
            <a:ext cx="1865997" cy="1864141"/>
          </a:xfrm>
          <a:prstGeom prst="rect">
            <a:avLst/>
          </a:prstGeom>
        </p:spPr>
      </p:pic>
      <p:pic>
        <p:nvPicPr>
          <p:cNvPr id="12" name="Picture 11">
            <a:extLst>
              <a:ext uri="{FF2B5EF4-FFF2-40B4-BE49-F238E27FC236}">
                <a16:creationId xmlns:a16="http://schemas.microsoft.com/office/drawing/2014/main" id="{4BADAEB1-0D6F-1147-B8F0-1D9D7D5513B6}"/>
              </a:ext>
            </a:extLst>
          </p:cNvPr>
          <p:cNvPicPr>
            <a:picLocks noChangeAspect="1"/>
          </p:cNvPicPr>
          <p:nvPr/>
        </p:nvPicPr>
        <p:blipFill>
          <a:blip r:embed="rId6"/>
          <a:stretch>
            <a:fillRect/>
          </a:stretch>
        </p:blipFill>
        <p:spPr>
          <a:xfrm>
            <a:off x="5155744" y="2744367"/>
            <a:ext cx="1865995" cy="1864141"/>
          </a:xfrm>
          <a:prstGeom prst="rect">
            <a:avLst/>
          </a:prstGeom>
        </p:spPr>
      </p:pic>
      <p:pic>
        <p:nvPicPr>
          <p:cNvPr id="13" name="Picture 12">
            <a:extLst>
              <a:ext uri="{FF2B5EF4-FFF2-40B4-BE49-F238E27FC236}">
                <a16:creationId xmlns:a16="http://schemas.microsoft.com/office/drawing/2014/main" id="{0152955E-7617-6E42-B762-1BC51A7B9C6A}"/>
              </a:ext>
            </a:extLst>
          </p:cNvPr>
          <p:cNvPicPr>
            <a:picLocks noChangeAspect="1"/>
          </p:cNvPicPr>
          <p:nvPr/>
        </p:nvPicPr>
        <p:blipFill>
          <a:blip r:embed="rId7"/>
          <a:stretch>
            <a:fillRect/>
          </a:stretch>
        </p:blipFill>
        <p:spPr>
          <a:xfrm>
            <a:off x="7204889" y="2744368"/>
            <a:ext cx="1884134" cy="1864141"/>
          </a:xfrm>
          <a:prstGeom prst="rect">
            <a:avLst/>
          </a:prstGeom>
        </p:spPr>
      </p:pic>
      <p:sp>
        <p:nvSpPr>
          <p:cNvPr id="16" name="TextBox 15">
            <a:extLst>
              <a:ext uri="{FF2B5EF4-FFF2-40B4-BE49-F238E27FC236}">
                <a16:creationId xmlns:a16="http://schemas.microsoft.com/office/drawing/2014/main" id="{F6A504E0-B66C-B947-A794-45FD4D69FCDA}"/>
              </a:ext>
            </a:extLst>
          </p:cNvPr>
          <p:cNvSpPr txBox="1"/>
          <p:nvPr/>
        </p:nvSpPr>
        <p:spPr>
          <a:xfrm>
            <a:off x="5735134" y="4803627"/>
            <a:ext cx="2693366" cy="307777"/>
          </a:xfrm>
          <a:prstGeom prst="rect">
            <a:avLst/>
          </a:prstGeom>
          <a:noFill/>
        </p:spPr>
        <p:txBody>
          <a:bodyPr wrap="none" rtlCol="0">
            <a:spAutoFit/>
          </a:bodyPr>
          <a:lstStyle/>
          <a:p>
            <a:r>
              <a:rPr lang="en-US" dirty="0"/>
              <a:t>Possible Augmentation Outputs</a:t>
            </a:r>
          </a:p>
        </p:txBody>
      </p:sp>
      <p:sp>
        <p:nvSpPr>
          <p:cNvPr id="17" name="TextBox 16">
            <a:extLst>
              <a:ext uri="{FF2B5EF4-FFF2-40B4-BE49-F238E27FC236}">
                <a16:creationId xmlns:a16="http://schemas.microsoft.com/office/drawing/2014/main" id="{2C6798DE-7B2F-0B4F-A788-738A7035A36E}"/>
              </a:ext>
            </a:extLst>
          </p:cNvPr>
          <p:cNvSpPr txBox="1"/>
          <p:nvPr/>
        </p:nvSpPr>
        <p:spPr>
          <a:xfrm>
            <a:off x="1088571" y="4801161"/>
            <a:ext cx="1348446" cy="307777"/>
          </a:xfrm>
          <a:prstGeom prst="rect">
            <a:avLst/>
          </a:prstGeom>
          <a:noFill/>
        </p:spPr>
        <p:txBody>
          <a:bodyPr wrap="none" rtlCol="0">
            <a:spAutoFit/>
          </a:bodyPr>
          <a:lstStyle/>
          <a:p>
            <a:r>
              <a:rPr lang="en-US" dirty="0"/>
              <a:t>Original Image</a:t>
            </a:r>
          </a:p>
        </p:txBody>
      </p:sp>
      <p:sp>
        <p:nvSpPr>
          <p:cNvPr id="18" name="TextBox 17">
            <a:extLst>
              <a:ext uri="{FF2B5EF4-FFF2-40B4-BE49-F238E27FC236}">
                <a16:creationId xmlns:a16="http://schemas.microsoft.com/office/drawing/2014/main" id="{00839A0A-7ECC-E844-98FC-9236F7CE5D21}"/>
              </a:ext>
            </a:extLst>
          </p:cNvPr>
          <p:cNvSpPr txBox="1"/>
          <p:nvPr/>
        </p:nvSpPr>
        <p:spPr>
          <a:xfrm>
            <a:off x="5476965" y="314147"/>
            <a:ext cx="3358612" cy="307777"/>
          </a:xfrm>
          <a:prstGeom prst="rect">
            <a:avLst/>
          </a:prstGeom>
          <a:noFill/>
        </p:spPr>
        <p:txBody>
          <a:bodyPr wrap="none" rtlCol="0">
            <a:spAutoFit/>
          </a:bodyPr>
          <a:lstStyle/>
          <a:p>
            <a:r>
              <a:rPr lang="en-US" dirty="0"/>
              <a:t>PIRL further divides these into 3x3 grids</a:t>
            </a:r>
          </a:p>
        </p:txBody>
      </p:sp>
    </p:spTree>
    <p:extLst>
      <p:ext uri="{BB962C8B-B14F-4D97-AF65-F5344CB8AC3E}">
        <p14:creationId xmlns:p14="http://schemas.microsoft.com/office/powerpoint/2010/main" val="405819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5001-C902-3D4E-BBF2-AA1CA33A4627}"/>
              </a:ext>
            </a:extLst>
          </p:cNvPr>
          <p:cNvSpPr>
            <a:spLocks noGrp="1"/>
          </p:cNvSpPr>
          <p:nvPr>
            <p:ph type="title"/>
          </p:nvPr>
        </p:nvSpPr>
        <p:spPr>
          <a:xfrm>
            <a:off x="593275" y="538896"/>
            <a:ext cx="7835225" cy="572700"/>
          </a:xfrm>
        </p:spPr>
        <p:txBody>
          <a:bodyPr/>
          <a:lstStyle/>
          <a:p>
            <a:r>
              <a:rPr lang="en-US" dirty="0"/>
              <a:t>Aggressive Augmentation</a:t>
            </a:r>
          </a:p>
        </p:txBody>
      </p:sp>
      <p:pic>
        <p:nvPicPr>
          <p:cNvPr id="10" name="Picture 9">
            <a:extLst>
              <a:ext uri="{FF2B5EF4-FFF2-40B4-BE49-F238E27FC236}">
                <a16:creationId xmlns:a16="http://schemas.microsoft.com/office/drawing/2014/main" id="{35EB285D-460F-7743-8968-2D9B88BD5ABB}"/>
              </a:ext>
            </a:extLst>
          </p:cNvPr>
          <p:cNvPicPr>
            <a:picLocks noChangeAspect="1"/>
          </p:cNvPicPr>
          <p:nvPr/>
        </p:nvPicPr>
        <p:blipFill>
          <a:blip r:embed="rId2"/>
          <a:stretch>
            <a:fillRect/>
          </a:stretch>
        </p:blipFill>
        <p:spPr>
          <a:xfrm>
            <a:off x="5146411" y="795000"/>
            <a:ext cx="1884660" cy="1882782"/>
          </a:xfrm>
          <a:prstGeom prst="rect">
            <a:avLst/>
          </a:prstGeom>
        </p:spPr>
      </p:pic>
      <p:pic>
        <p:nvPicPr>
          <p:cNvPr id="11" name="Picture 10">
            <a:extLst>
              <a:ext uri="{FF2B5EF4-FFF2-40B4-BE49-F238E27FC236}">
                <a16:creationId xmlns:a16="http://schemas.microsoft.com/office/drawing/2014/main" id="{3A146955-6570-294D-BAD3-82DE78D7EB2B}"/>
              </a:ext>
            </a:extLst>
          </p:cNvPr>
          <p:cNvPicPr>
            <a:picLocks noChangeAspect="1"/>
          </p:cNvPicPr>
          <p:nvPr/>
        </p:nvPicPr>
        <p:blipFill>
          <a:blip r:embed="rId3"/>
          <a:stretch>
            <a:fillRect/>
          </a:stretch>
        </p:blipFill>
        <p:spPr>
          <a:xfrm>
            <a:off x="7213957" y="804321"/>
            <a:ext cx="1865997" cy="1864141"/>
          </a:xfrm>
          <a:prstGeom prst="rect">
            <a:avLst/>
          </a:prstGeom>
        </p:spPr>
      </p:pic>
      <p:pic>
        <p:nvPicPr>
          <p:cNvPr id="12" name="Picture 11">
            <a:extLst>
              <a:ext uri="{FF2B5EF4-FFF2-40B4-BE49-F238E27FC236}">
                <a16:creationId xmlns:a16="http://schemas.microsoft.com/office/drawing/2014/main" id="{4BADAEB1-0D6F-1147-B8F0-1D9D7D5513B6}"/>
              </a:ext>
            </a:extLst>
          </p:cNvPr>
          <p:cNvPicPr>
            <a:picLocks noChangeAspect="1"/>
          </p:cNvPicPr>
          <p:nvPr/>
        </p:nvPicPr>
        <p:blipFill>
          <a:blip r:embed="rId4"/>
          <a:stretch>
            <a:fillRect/>
          </a:stretch>
        </p:blipFill>
        <p:spPr>
          <a:xfrm>
            <a:off x="5155744" y="2744367"/>
            <a:ext cx="1865995" cy="1864141"/>
          </a:xfrm>
          <a:prstGeom prst="rect">
            <a:avLst/>
          </a:prstGeom>
        </p:spPr>
      </p:pic>
      <p:pic>
        <p:nvPicPr>
          <p:cNvPr id="13" name="Picture 12">
            <a:extLst>
              <a:ext uri="{FF2B5EF4-FFF2-40B4-BE49-F238E27FC236}">
                <a16:creationId xmlns:a16="http://schemas.microsoft.com/office/drawing/2014/main" id="{0152955E-7617-6E42-B762-1BC51A7B9C6A}"/>
              </a:ext>
            </a:extLst>
          </p:cNvPr>
          <p:cNvPicPr>
            <a:picLocks noChangeAspect="1"/>
          </p:cNvPicPr>
          <p:nvPr/>
        </p:nvPicPr>
        <p:blipFill>
          <a:blip r:embed="rId5"/>
          <a:stretch>
            <a:fillRect/>
          </a:stretch>
        </p:blipFill>
        <p:spPr>
          <a:xfrm>
            <a:off x="7204889" y="2744368"/>
            <a:ext cx="1884134" cy="1864141"/>
          </a:xfrm>
          <a:prstGeom prst="rect">
            <a:avLst/>
          </a:prstGeom>
        </p:spPr>
      </p:pic>
      <p:sp>
        <p:nvSpPr>
          <p:cNvPr id="16" name="TextBox 15">
            <a:extLst>
              <a:ext uri="{FF2B5EF4-FFF2-40B4-BE49-F238E27FC236}">
                <a16:creationId xmlns:a16="http://schemas.microsoft.com/office/drawing/2014/main" id="{F6A504E0-B66C-B947-A794-45FD4D69FCDA}"/>
              </a:ext>
            </a:extLst>
          </p:cNvPr>
          <p:cNvSpPr txBox="1"/>
          <p:nvPr/>
        </p:nvSpPr>
        <p:spPr>
          <a:xfrm>
            <a:off x="5730240" y="4833257"/>
            <a:ext cx="2693366" cy="307777"/>
          </a:xfrm>
          <a:prstGeom prst="rect">
            <a:avLst/>
          </a:prstGeom>
          <a:noFill/>
        </p:spPr>
        <p:txBody>
          <a:bodyPr wrap="none" rtlCol="0">
            <a:spAutoFit/>
          </a:bodyPr>
          <a:lstStyle/>
          <a:p>
            <a:r>
              <a:rPr lang="en-US" dirty="0"/>
              <a:t>Possible Augmentation Outputs</a:t>
            </a:r>
          </a:p>
        </p:txBody>
      </p:sp>
      <p:sp>
        <p:nvSpPr>
          <p:cNvPr id="5" name="TextBox 4">
            <a:extLst>
              <a:ext uri="{FF2B5EF4-FFF2-40B4-BE49-F238E27FC236}">
                <a16:creationId xmlns:a16="http://schemas.microsoft.com/office/drawing/2014/main" id="{390C4565-4DD3-8F48-9592-D27EC4E3B012}"/>
              </a:ext>
            </a:extLst>
          </p:cNvPr>
          <p:cNvSpPr txBox="1"/>
          <p:nvPr/>
        </p:nvSpPr>
        <p:spPr>
          <a:xfrm>
            <a:off x="1023257" y="3291841"/>
            <a:ext cx="3378926" cy="523220"/>
          </a:xfrm>
          <a:prstGeom prst="rect">
            <a:avLst/>
          </a:prstGeom>
          <a:noFill/>
        </p:spPr>
        <p:txBody>
          <a:bodyPr wrap="square" rtlCol="0">
            <a:spAutoFit/>
          </a:bodyPr>
          <a:lstStyle/>
          <a:p>
            <a:pPr algn="ctr"/>
            <a:r>
              <a:rPr lang="en-US" dirty="0"/>
              <a:t>Why do these representations work for Object Recognition tasks?</a:t>
            </a:r>
          </a:p>
        </p:txBody>
      </p:sp>
    </p:spTree>
    <p:extLst>
      <p:ext uri="{BB962C8B-B14F-4D97-AF65-F5344CB8AC3E}">
        <p14:creationId xmlns:p14="http://schemas.microsoft.com/office/powerpoint/2010/main" val="161119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52 -0.05062 L 0.00052 -0.43518 " pathEditMode="relative" ptsTypes="AA">
                                      <p:cBhvr>
                                        <p:cTn id="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5001-C902-3D4E-BBF2-AA1CA33A4627}"/>
              </a:ext>
            </a:extLst>
          </p:cNvPr>
          <p:cNvSpPr>
            <a:spLocks noGrp="1"/>
          </p:cNvSpPr>
          <p:nvPr>
            <p:ph type="title"/>
          </p:nvPr>
        </p:nvSpPr>
        <p:spPr>
          <a:xfrm>
            <a:off x="593275" y="538896"/>
            <a:ext cx="7835225" cy="572700"/>
          </a:xfrm>
        </p:spPr>
        <p:txBody>
          <a:bodyPr/>
          <a:lstStyle/>
          <a:p>
            <a:r>
              <a:rPr lang="en-US" dirty="0"/>
              <a:t>Aggressive Augmentation</a:t>
            </a:r>
          </a:p>
        </p:txBody>
      </p:sp>
      <p:pic>
        <p:nvPicPr>
          <p:cNvPr id="10" name="Picture 9">
            <a:extLst>
              <a:ext uri="{FF2B5EF4-FFF2-40B4-BE49-F238E27FC236}">
                <a16:creationId xmlns:a16="http://schemas.microsoft.com/office/drawing/2014/main" id="{35EB285D-460F-7743-8968-2D9B88BD5ABB}"/>
              </a:ext>
            </a:extLst>
          </p:cNvPr>
          <p:cNvPicPr>
            <a:picLocks noChangeAspect="1"/>
          </p:cNvPicPr>
          <p:nvPr/>
        </p:nvPicPr>
        <p:blipFill>
          <a:blip r:embed="rId2"/>
          <a:stretch>
            <a:fillRect/>
          </a:stretch>
        </p:blipFill>
        <p:spPr>
          <a:xfrm>
            <a:off x="5146411" y="795000"/>
            <a:ext cx="1884660" cy="1882782"/>
          </a:xfrm>
          <a:prstGeom prst="rect">
            <a:avLst/>
          </a:prstGeom>
        </p:spPr>
      </p:pic>
      <p:pic>
        <p:nvPicPr>
          <p:cNvPr id="11" name="Picture 10">
            <a:extLst>
              <a:ext uri="{FF2B5EF4-FFF2-40B4-BE49-F238E27FC236}">
                <a16:creationId xmlns:a16="http://schemas.microsoft.com/office/drawing/2014/main" id="{3A146955-6570-294D-BAD3-82DE78D7EB2B}"/>
              </a:ext>
            </a:extLst>
          </p:cNvPr>
          <p:cNvPicPr>
            <a:picLocks noChangeAspect="1"/>
          </p:cNvPicPr>
          <p:nvPr/>
        </p:nvPicPr>
        <p:blipFill>
          <a:blip r:embed="rId3"/>
          <a:stretch>
            <a:fillRect/>
          </a:stretch>
        </p:blipFill>
        <p:spPr>
          <a:xfrm>
            <a:off x="7213957" y="804321"/>
            <a:ext cx="1865997" cy="1864141"/>
          </a:xfrm>
          <a:prstGeom prst="rect">
            <a:avLst/>
          </a:prstGeom>
        </p:spPr>
      </p:pic>
      <p:pic>
        <p:nvPicPr>
          <p:cNvPr id="12" name="Picture 11">
            <a:extLst>
              <a:ext uri="{FF2B5EF4-FFF2-40B4-BE49-F238E27FC236}">
                <a16:creationId xmlns:a16="http://schemas.microsoft.com/office/drawing/2014/main" id="{4BADAEB1-0D6F-1147-B8F0-1D9D7D5513B6}"/>
              </a:ext>
            </a:extLst>
          </p:cNvPr>
          <p:cNvPicPr>
            <a:picLocks noChangeAspect="1"/>
          </p:cNvPicPr>
          <p:nvPr/>
        </p:nvPicPr>
        <p:blipFill>
          <a:blip r:embed="rId4"/>
          <a:stretch>
            <a:fillRect/>
          </a:stretch>
        </p:blipFill>
        <p:spPr>
          <a:xfrm>
            <a:off x="5155744" y="2744367"/>
            <a:ext cx="1865995" cy="1864141"/>
          </a:xfrm>
          <a:prstGeom prst="rect">
            <a:avLst/>
          </a:prstGeom>
        </p:spPr>
      </p:pic>
      <p:pic>
        <p:nvPicPr>
          <p:cNvPr id="13" name="Picture 12">
            <a:extLst>
              <a:ext uri="{FF2B5EF4-FFF2-40B4-BE49-F238E27FC236}">
                <a16:creationId xmlns:a16="http://schemas.microsoft.com/office/drawing/2014/main" id="{0152955E-7617-6E42-B762-1BC51A7B9C6A}"/>
              </a:ext>
            </a:extLst>
          </p:cNvPr>
          <p:cNvPicPr>
            <a:picLocks noChangeAspect="1"/>
          </p:cNvPicPr>
          <p:nvPr/>
        </p:nvPicPr>
        <p:blipFill>
          <a:blip r:embed="rId5"/>
          <a:stretch>
            <a:fillRect/>
          </a:stretch>
        </p:blipFill>
        <p:spPr>
          <a:xfrm>
            <a:off x="7204889" y="2744368"/>
            <a:ext cx="1884134" cy="1864141"/>
          </a:xfrm>
          <a:prstGeom prst="rect">
            <a:avLst/>
          </a:prstGeom>
        </p:spPr>
      </p:pic>
      <p:sp>
        <p:nvSpPr>
          <p:cNvPr id="16" name="TextBox 15">
            <a:extLst>
              <a:ext uri="{FF2B5EF4-FFF2-40B4-BE49-F238E27FC236}">
                <a16:creationId xmlns:a16="http://schemas.microsoft.com/office/drawing/2014/main" id="{F6A504E0-B66C-B947-A794-45FD4D69FCDA}"/>
              </a:ext>
            </a:extLst>
          </p:cNvPr>
          <p:cNvSpPr txBox="1"/>
          <p:nvPr/>
        </p:nvSpPr>
        <p:spPr>
          <a:xfrm>
            <a:off x="5730240" y="4833257"/>
            <a:ext cx="2693366" cy="307777"/>
          </a:xfrm>
          <a:prstGeom prst="rect">
            <a:avLst/>
          </a:prstGeom>
          <a:noFill/>
        </p:spPr>
        <p:txBody>
          <a:bodyPr wrap="none" rtlCol="0">
            <a:spAutoFit/>
          </a:bodyPr>
          <a:lstStyle/>
          <a:p>
            <a:r>
              <a:rPr lang="en-US" dirty="0"/>
              <a:t>Possible Augmentation Outputs</a:t>
            </a:r>
          </a:p>
        </p:txBody>
      </p:sp>
      <p:sp>
        <p:nvSpPr>
          <p:cNvPr id="5" name="TextBox 4">
            <a:extLst>
              <a:ext uri="{FF2B5EF4-FFF2-40B4-BE49-F238E27FC236}">
                <a16:creationId xmlns:a16="http://schemas.microsoft.com/office/drawing/2014/main" id="{390C4565-4DD3-8F48-9592-D27EC4E3B012}"/>
              </a:ext>
            </a:extLst>
          </p:cNvPr>
          <p:cNvSpPr txBox="1"/>
          <p:nvPr/>
        </p:nvSpPr>
        <p:spPr>
          <a:xfrm>
            <a:off x="1131961" y="1111596"/>
            <a:ext cx="3378926" cy="523220"/>
          </a:xfrm>
          <a:prstGeom prst="rect">
            <a:avLst/>
          </a:prstGeom>
          <a:noFill/>
        </p:spPr>
        <p:txBody>
          <a:bodyPr wrap="square" rtlCol="0">
            <a:spAutoFit/>
          </a:bodyPr>
          <a:lstStyle/>
          <a:p>
            <a:pPr algn="ctr"/>
            <a:r>
              <a:rPr lang="en-US" dirty="0"/>
              <a:t>Why do these representations work for Object Recognition tasks?</a:t>
            </a:r>
          </a:p>
        </p:txBody>
      </p:sp>
      <p:sp>
        <p:nvSpPr>
          <p:cNvPr id="3" name="TextBox 2">
            <a:extLst>
              <a:ext uri="{FF2B5EF4-FFF2-40B4-BE49-F238E27FC236}">
                <a16:creationId xmlns:a16="http://schemas.microsoft.com/office/drawing/2014/main" id="{9A313EF1-7807-AA4B-80AA-6A82E00AB5AA}"/>
              </a:ext>
            </a:extLst>
          </p:cNvPr>
          <p:cNvSpPr txBox="1"/>
          <p:nvPr/>
        </p:nvSpPr>
        <p:spPr>
          <a:xfrm>
            <a:off x="1505524" y="2098767"/>
            <a:ext cx="2631799" cy="400110"/>
          </a:xfrm>
          <a:prstGeom prst="rect">
            <a:avLst/>
          </a:prstGeom>
          <a:noFill/>
        </p:spPr>
        <p:txBody>
          <a:bodyPr wrap="square" rtlCol="0">
            <a:spAutoFit/>
          </a:bodyPr>
          <a:lstStyle/>
          <a:p>
            <a:r>
              <a:rPr lang="en-US" sz="2000" dirty="0"/>
              <a:t>Training Dataset Bias</a:t>
            </a:r>
          </a:p>
        </p:txBody>
      </p:sp>
      <p:sp>
        <p:nvSpPr>
          <p:cNvPr id="14" name="TextBox 13">
            <a:extLst>
              <a:ext uri="{FF2B5EF4-FFF2-40B4-BE49-F238E27FC236}">
                <a16:creationId xmlns:a16="http://schemas.microsoft.com/office/drawing/2014/main" id="{66CD2EAD-6851-344D-ACC1-32C0263E2053}"/>
              </a:ext>
            </a:extLst>
          </p:cNvPr>
          <p:cNvSpPr txBox="1"/>
          <p:nvPr/>
        </p:nvSpPr>
        <p:spPr>
          <a:xfrm>
            <a:off x="844577" y="3067321"/>
            <a:ext cx="3953692" cy="400110"/>
          </a:xfrm>
          <a:prstGeom prst="rect">
            <a:avLst/>
          </a:prstGeom>
          <a:noFill/>
        </p:spPr>
        <p:txBody>
          <a:bodyPr wrap="square" rtlCol="0">
            <a:spAutoFit/>
          </a:bodyPr>
          <a:lstStyle/>
          <a:p>
            <a:r>
              <a:rPr lang="en-US" sz="2000" dirty="0"/>
              <a:t>Capacity of the Neural Networks</a:t>
            </a:r>
          </a:p>
        </p:txBody>
      </p:sp>
    </p:spTree>
    <p:extLst>
      <p:ext uri="{BB962C8B-B14F-4D97-AF65-F5344CB8AC3E}">
        <p14:creationId xmlns:p14="http://schemas.microsoft.com/office/powerpoint/2010/main" val="370872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3"/>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5001-C902-3D4E-BBF2-AA1CA33A4627}"/>
              </a:ext>
            </a:extLst>
          </p:cNvPr>
          <p:cNvSpPr>
            <a:spLocks noGrp="1"/>
          </p:cNvSpPr>
          <p:nvPr>
            <p:ph type="title"/>
          </p:nvPr>
        </p:nvSpPr>
        <p:spPr>
          <a:xfrm>
            <a:off x="593275" y="538896"/>
            <a:ext cx="7835225" cy="572700"/>
          </a:xfrm>
        </p:spPr>
        <p:txBody>
          <a:bodyPr/>
          <a:lstStyle/>
          <a:p>
            <a:r>
              <a:rPr lang="en-US" dirty="0"/>
              <a:t>Training Dataset Bias </a:t>
            </a:r>
          </a:p>
        </p:txBody>
      </p:sp>
      <p:pic>
        <p:nvPicPr>
          <p:cNvPr id="15" name="Picture 14">
            <a:extLst>
              <a:ext uri="{FF2B5EF4-FFF2-40B4-BE49-F238E27FC236}">
                <a16:creationId xmlns:a16="http://schemas.microsoft.com/office/drawing/2014/main" id="{657D74FB-43D3-3843-9E73-F186F085B496}"/>
              </a:ext>
            </a:extLst>
          </p:cNvPr>
          <p:cNvPicPr>
            <a:picLocks noChangeAspect="1"/>
          </p:cNvPicPr>
          <p:nvPr/>
        </p:nvPicPr>
        <p:blipFill>
          <a:blip r:embed="rId3"/>
          <a:stretch>
            <a:fillRect/>
          </a:stretch>
        </p:blipFill>
        <p:spPr>
          <a:xfrm>
            <a:off x="24992" y="1371252"/>
            <a:ext cx="4269464" cy="3254436"/>
          </a:xfrm>
          <a:prstGeom prst="rect">
            <a:avLst/>
          </a:prstGeom>
        </p:spPr>
      </p:pic>
      <p:sp>
        <p:nvSpPr>
          <p:cNvPr id="4" name="TextBox 3">
            <a:extLst>
              <a:ext uri="{FF2B5EF4-FFF2-40B4-BE49-F238E27FC236}">
                <a16:creationId xmlns:a16="http://schemas.microsoft.com/office/drawing/2014/main" id="{415EA9B6-75CD-634A-93E6-DC339B66C2AC}"/>
              </a:ext>
            </a:extLst>
          </p:cNvPr>
          <p:cNvSpPr txBox="1"/>
          <p:nvPr/>
        </p:nvSpPr>
        <p:spPr>
          <a:xfrm>
            <a:off x="5878286" y="946096"/>
            <a:ext cx="1428596" cy="307777"/>
          </a:xfrm>
          <a:prstGeom prst="rect">
            <a:avLst/>
          </a:prstGeom>
          <a:noFill/>
        </p:spPr>
        <p:txBody>
          <a:bodyPr wrap="none" rtlCol="0">
            <a:spAutoFit/>
          </a:bodyPr>
          <a:lstStyle/>
          <a:p>
            <a:r>
              <a:rPr lang="en-US" dirty="0"/>
              <a:t>ImageNet Dogs</a:t>
            </a:r>
          </a:p>
        </p:txBody>
      </p:sp>
      <p:pic>
        <p:nvPicPr>
          <p:cNvPr id="6" name="Picture 5">
            <a:extLst>
              <a:ext uri="{FF2B5EF4-FFF2-40B4-BE49-F238E27FC236}">
                <a16:creationId xmlns:a16="http://schemas.microsoft.com/office/drawing/2014/main" id="{2534ED3E-77AF-0647-BDF5-AF3AD821C6DD}"/>
              </a:ext>
            </a:extLst>
          </p:cNvPr>
          <p:cNvPicPr>
            <a:picLocks noChangeAspect="1"/>
          </p:cNvPicPr>
          <p:nvPr/>
        </p:nvPicPr>
        <p:blipFill>
          <a:blip r:embed="rId4"/>
          <a:stretch>
            <a:fillRect/>
          </a:stretch>
        </p:blipFill>
        <p:spPr>
          <a:xfrm>
            <a:off x="5284078" y="1253873"/>
            <a:ext cx="951863" cy="899397"/>
          </a:xfrm>
          <a:prstGeom prst="rect">
            <a:avLst/>
          </a:prstGeom>
        </p:spPr>
      </p:pic>
      <p:pic>
        <p:nvPicPr>
          <p:cNvPr id="7" name="Picture 6">
            <a:extLst>
              <a:ext uri="{FF2B5EF4-FFF2-40B4-BE49-F238E27FC236}">
                <a16:creationId xmlns:a16="http://schemas.microsoft.com/office/drawing/2014/main" id="{A59EC752-28D6-0D43-B00A-DBD3AC576695}"/>
              </a:ext>
            </a:extLst>
          </p:cNvPr>
          <p:cNvPicPr>
            <a:picLocks noChangeAspect="1"/>
          </p:cNvPicPr>
          <p:nvPr/>
        </p:nvPicPr>
        <p:blipFill>
          <a:blip r:embed="rId5"/>
          <a:stretch>
            <a:fillRect/>
          </a:stretch>
        </p:blipFill>
        <p:spPr>
          <a:xfrm>
            <a:off x="6468063" y="1271569"/>
            <a:ext cx="1145536" cy="864005"/>
          </a:xfrm>
          <a:prstGeom prst="rect">
            <a:avLst/>
          </a:prstGeom>
        </p:spPr>
      </p:pic>
      <p:pic>
        <p:nvPicPr>
          <p:cNvPr id="8" name="Picture 7">
            <a:extLst>
              <a:ext uri="{FF2B5EF4-FFF2-40B4-BE49-F238E27FC236}">
                <a16:creationId xmlns:a16="http://schemas.microsoft.com/office/drawing/2014/main" id="{08EFD279-A6BB-5043-BAC7-2F12E3D4A07F}"/>
              </a:ext>
            </a:extLst>
          </p:cNvPr>
          <p:cNvPicPr>
            <a:picLocks noChangeAspect="1"/>
          </p:cNvPicPr>
          <p:nvPr/>
        </p:nvPicPr>
        <p:blipFill>
          <a:blip r:embed="rId6"/>
          <a:stretch>
            <a:fillRect/>
          </a:stretch>
        </p:blipFill>
        <p:spPr>
          <a:xfrm>
            <a:off x="7845721" y="1275538"/>
            <a:ext cx="1138474" cy="856066"/>
          </a:xfrm>
          <a:prstGeom prst="rect">
            <a:avLst/>
          </a:prstGeom>
        </p:spPr>
      </p:pic>
      <p:pic>
        <p:nvPicPr>
          <p:cNvPr id="9" name="Picture 8">
            <a:extLst>
              <a:ext uri="{FF2B5EF4-FFF2-40B4-BE49-F238E27FC236}">
                <a16:creationId xmlns:a16="http://schemas.microsoft.com/office/drawing/2014/main" id="{AC39E055-51B9-824D-A34F-AE4B875423BD}"/>
              </a:ext>
            </a:extLst>
          </p:cNvPr>
          <p:cNvPicPr>
            <a:picLocks noChangeAspect="1"/>
          </p:cNvPicPr>
          <p:nvPr/>
        </p:nvPicPr>
        <p:blipFill>
          <a:blip r:embed="rId7"/>
          <a:stretch>
            <a:fillRect/>
          </a:stretch>
        </p:blipFill>
        <p:spPr>
          <a:xfrm>
            <a:off x="5270687" y="2746183"/>
            <a:ext cx="978643" cy="818083"/>
          </a:xfrm>
          <a:prstGeom prst="rect">
            <a:avLst/>
          </a:prstGeom>
        </p:spPr>
      </p:pic>
      <p:pic>
        <p:nvPicPr>
          <p:cNvPr id="17" name="Picture 16">
            <a:extLst>
              <a:ext uri="{FF2B5EF4-FFF2-40B4-BE49-F238E27FC236}">
                <a16:creationId xmlns:a16="http://schemas.microsoft.com/office/drawing/2014/main" id="{60BB94D7-2A25-ED46-B186-EBEE6F0087BE}"/>
              </a:ext>
            </a:extLst>
          </p:cNvPr>
          <p:cNvPicPr>
            <a:picLocks noChangeAspect="1"/>
          </p:cNvPicPr>
          <p:nvPr/>
        </p:nvPicPr>
        <p:blipFill>
          <a:blip r:embed="rId8"/>
          <a:stretch>
            <a:fillRect/>
          </a:stretch>
        </p:blipFill>
        <p:spPr>
          <a:xfrm>
            <a:off x="6525572" y="2639965"/>
            <a:ext cx="1030517" cy="1030517"/>
          </a:xfrm>
          <a:prstGeom prst="rect">
            <a:avLst/>
          </a:prstGeom>
        </p:spPr>
      </p:pic>
      <p:pic>
        <p:nvPicPr>
          <p:cNvPr id="18" name="Picture 17">
            <a:extLst>
              <a:ext uri="{FF2B5EF4-FFF2-40B4-BE49-F238E27FC236}">
                <a16:creationId xmlns:a16="http://schemas.microsoft.com/office/drawing/2014/main" id="{E38EC360-A1F9-7B43-B6CA-ED0BF3A5906E}"/>
              </a:ext>
            </a:extLst>
          </p:cNvPr>
          <p:cNvPicPr>
            <a:picLocks noChangeAspect="1"/>
          </p:cNvPicPr>
          <p:nvPr/>
        </p:nvPicPr>
        <p:blipFill>
          <a:blip r:embed="rId9"/>
          <a:stretch>
            <a:fillRect/>
          </a:stretch>
        </p:blipFill>
        <p:spPr>
          <a:xfrm>
            <a:off x="7983603" y="2616791"/>
            <a:ext cx="862710" cy="1053691"/>
          </a:xfrm>
          <a:prstGeom prst="rect">
            <a:avLst/>
          </a:prstGeom>
        </p:spPr>
      </p:pic>
      <p:sp>
        <p:nvSpPr>
          <p:cNvPr id="19" name="TextBox 18">
            <a:extLst>
              <a:ext uri="{FF2B5EF4-FFF2-40B4-BE49-F238E27FC236}">
                <a16:creationId xmlns:a16="http://schemas.microsoft.com/office/drawing/2014/main" id="{01523C16-B406-BF4D-BA18-F9DDE479FFD6}"/>
              </a:ext>
            </a:extLst>
          </p:cNvPr>
          <p:cNvSpPr txBox="1"/>
          <p:nvPr/>
        </p:nvSpPr>
        <p:spPr>
          <a:xfrm>
            <a:off x="5878286" y="2335245"/>
            <a:ext cx="1527982" cy="307777"/>
          </a:xfrm>
          <a:prstGeom prst="rect">
            <a:avLst/>
          </a:prstGeom>
          <a:noFill/>
        </p:spPr>
        <p:txBody>
          <a:bodyPr wrap="none" rtlCol="0">
            <a:spAutoFit/>
          </a:bodyPr>
          <a:lstStyle/>
          <a:p>
            <a:r>
              <a:rPr lang="en-US" dirty="0"/>
              <a:t>ImageNet Chairs</a:t>
            </a:r>
          </a:p>
        </p:txBody>
      </p:sp>
      <p:sp>
        <p:nvSpPr>
          <p:cNvPr id="21" name="TextBox 20">
            <a:extLst>
              <a:ext uri="{FF2B5EF4-FFF2-40B4-BE49-F238E27FC236}">
                <a16:creationId xmlns:a16="http://schemas.microsoft.com/office/drawing/2014/main" id="{A39F6C1D-8B8A-DA45-A580-06851F7D1762}"/>
              </a:ext>
            </a:extLst>
          </p:cNvPr>
          <p:cNvSpPr txBox="1"/>
          <p:nvPr/>
        </p:nvSpPr>
        <p:spPr>
          <a:xfrm>
            <a:off x="5878286" y="3821313"/>
            <a:ext cx="1547218" cy="307777"/>
          </a:xfrm>
          <a:prstGeom prst="rect">
            <a:avLst/>
          </a:prstGeom>
          <a:noFill/>
        </p:spPr>
        <p:txBody>
          <a:bodyPr wrap="none" rtlCol="0">
            <a:spAutoFit/>
          </a:bodyPr>
          <a:lstStyle/>
          <a:p>
            <a:r>
              <a:rPr lang="en-US" dirty="0"/>
              <a:t>ImageNet Tables</a:t>
            </a:r>
          </a:p>
        </p:txBody>
      </p:sp>
      <p:pic>
        <p:nvPicPr>
          <p:cNvPr id="23" name="Picture 22">
            <a:extLst>
              <a:ext uri="{FF2B5EF4-FFF2-40B4-BE49-F238E27FC236}">
                <a16:creationId xmlns:a16="http://schemas.microsoft.com/office/drawing/2014/main" id="{B30BCF9E-826E-784F-948A-2B85B664BB8F}"/>
              </a:ext>
            </a:extLst>
          </p:cNvPr>
          <p:cNvPicPr>
            <a:picLocks noChangeAspect="1"/>
          </p:cNvPicPr>
          <p:nvPr/>
        </p:nvPicPr>
        <p:blipFill>
          <a:blip r:embed="rId10"/>
          <a:stretch>
            <a:fillRect/>
          </a:stretch>
        </p:blipFill>
        <p:spPr>
          <a:xfrm>
            <a:off x="5561907" y="4123308"/>
            <a:ext cx="1281447" cy="961087"/>
          </a:xfrm>
          <a:prstGeom prst="rect">
            <a:avLst/>
          </a:prstGeom>
        </p:spPr>
      </p:pic>
      <p:pic>
        <p:nvPicPr>
          <p:cNvPr id="24" name="Picture 23">
            <a:extLst>
              <a:ext uri="{FF2B5EF4-FFF2-40B4-BE49-F238E27FC236}">
                <a16:creationId xmlns:a16="http://schemas.microsoft.com/office/drawing/2014/main" id="{F30FB004-A111-6E4F-99BC-504C95400B27}"/>
              </a:ext>
            </a:extLst>
          </p:cNvPr>
          <p:cNvPicPr>
            <a:picLocks noChangeAspect="1"/>
          </p:cNvPicPr>
          <p:nvPr/>
        </p:nvPicPr>
        <p:blipFill>
          <a:blip r:embed="rId11"/>
          <a:stretch>
            <a:fillRect/>
          </a:stretch>
        </p:blipFill>
        <p:spPr>
          <a:xfrm>
            <a:off x="7502591" y="4058352"/>
            <a:ext cx="1088359" cy="1088359"/>
          </a:xfrm>
          <a:prstGeom prst="rect">
            <a:avLst/>
          </a:prstGeom>
        </p:spPr>
      </p:pic>
      <p:sp>
        <p:nvSpPr>
          <p:cNvPr id="25" name="TextBox 24">
            <a:extLst>
              <a:ext uri="{FF2B5EF4-FFF2-40B4-BE49-F238E27FC236}">
                <a16:creationId xmlns:a16="http://schemas.microsoft.com/office/drawing/2014/main" id="{76EDFAD5-3E33-A547-8F9D-5344385C5BEA}"/>
              </a:ext>
            </a:extLst>
          </p:cNvPr>
          <p:cNvSpPr txBox="1"/>
          <p:nvPr/>
        </p:nvSpPr>
        <p:spPr>
          <a:xfrm>
            <a:off x="4435717" y="2847446"/>
            <a:ext cx="364202" cy="307777"/>
          </a:xfrm>
          <a:prstGeom prst="rect">
            <a:avLst/>
          </a:prstGeom>
          <a:noFill/>
        </p:spPr>
        <p:txBody>
          <a:bodyPr wrap="none" rtlCol="0">
            <a:spAutoFit/>
          </a:bodyPr>
          <a:lstStyle/>
          <a:p>
            <a:r>
              <a:rPr lang="en-US" dirty="0"/>
              <a:t>vs</a:t>
            </a:r>
          </a:p>
        </p:txBody>
      </p:sp>
    </p:spTree>
    <p:extLst>
      <p:ext uri="{BB962C8B-B14F-4D97-AF65-F5344CB8AC3E}">
        <p14:creationId xmlns:p14="http://schemas.microsoft.com/office/powerpoint/2010/main" val="366606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7814-950D-F341-A678-D9918D225980}"/>
              </a:ext>
            </a:extLst>
          </p:cNvPr>
          <p:cNvSpPr>
            <a:spLocks noGrp="1"/>
          </p:cNvSpPr>
          <p:nvPr>
            <p:ph type="title"/>
          </p:nvPr>
        </p:nvSpPr>
        <p:spPr/>
        <p:txBody>
          <a:bodyPr/>
          <a:lstStyle/>
          <a:p>
            <a:r>
              <a:rPr lang="en-US" dirty="0"/>
              <a:t>Diagnostic Experiments</a:t>
            </a:r>
          </a:p>
        </p:txBody>
      </p:sp>
      <p:sp>
        <p:nvSpPr>
          <p:cNvPr id="3" name="Text Placeholder 2">
            <a:extLst>
              <a:ext uri="{FF2B5EF4-FFF2-40B4-BE49-F238E27FC236}">
                <a16:creationId xmlns:a16="http://schemas.microsoft.com/office/drawing/2014/main" id="{3C0215E0-561E-5F44-BF3D-37D6C61158B6}"/>
              </a:ext>
            </a:extLst>
          </p:cNvPr>
          <p:cNvSpPr>
            <a:spLocks noGrp="1"/>
          </p:cNvSpPr>
          <p:nvPr>
            <p:ph type="body" idx="1"/>
          </p:nvPr>
        </p:nvSpPr>
        <p:spPr>
          <a:xfrm>
            <a:off x="597900" y="1299701"/>
            <a:ext cx="7830600" cy="1156116"/>
          </a:xfrm>
        </p:spPr>
        <p:txBody>
          <a:bodyPr/>
          <a:lstStyle/>
          <a:p>
            <a:pPr marL="152400" indent="0" algn="ctr">
              <a:buNone/>
            </a:pPr>
            <a:r>
              <a:rPr lang="en-US" sz="2000" dirty="0"/>
              <a:t>MSCOCO follows a more natural distribution of images, so let’s train on that! </a:t>
            </a:r>
          </a:p>
        </p:txBody>
      </p:sp>
    </p:spTree>
    <p:extLst>
      <p:ext uri="{BB962C8B-B14F-4D97-AF65-F5344CB8AC3E}">
        <p14:creationId xmlns:p14="http://schemas.microsoft.com/office/powerpoint/2010/main" val="390124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7814-950D-F341-A678-D9918D225980}"/>
              </a:ext>
            </a:extLst>
          </p:cNvPr>
          <p:cNvSpPr>
            <a:spLocks noGrp="1"/>
          </p:cNvSpPr>
          <p:nvPr>
            <p:ph type="title"/>
          </p:nvPr>
        </p:nvSpPr>
        <p:spPr/>
        <p:txBody>
          <a:bodyPr/>
          <a:lstStyle/>
          <a:p>
            <a:r>
              <a:rPr lang="en-US" dirty="0"/>
              <a:t>Diagnostic Experiment Results</a:t>
            </a:r>
          </a:p>
        </p:txBody>
      </p:sp>
      <p:graphicFrame>
        <p:nvGraphicFramePr>
          <p:cNvPr id="3" name="Table 2">
            <a:extLst>
              <a:ext uri="{FF2B5EF4-FFF2-40B4-BE49-F238E27FC236}">
                <a16:creationId xmlns:a16="http://schemas.microsoft.com/office/drawing/2014/main" id="{35640160-1C64-724D-912B-542C6806302F}"/>
              </a:ext>
            </a:extLst>
          </p:cNvPr>
          <p:cNvGraphicFramePr>
            <a:graphicFrameLocks noGrp="1"/>
          </p:cNvGraphicFramePr>
          <p:nvPr>
            <p:extLst>
              <p:ext uri="{D42A27DB-BD31-4B8C-83A1-F6EECF244321}">
                <p14:modId xmlns:p14="http://schemas.microsoft.com/office/powerpoint/2010/main" val="265818645"/>
              </p:ext>
            </p:extLst>
          </p:nvPr>
        </p:nvGraphicFramePr>
        <p:xfrm>
          <a:off x="1112907" y="2851469"/>
          <a:ext cx="7156450" cy="1749743"/>
        </p:xfrm>
        <a:graphic>
          <a:graphicData uri="http://schemas.openxmlformats.org/drawingml/2006/table">
            <a:tbl>
              <a:tblPr>
                <a:tableStyleId>{35758FB7-9AC5-4552-8A53-C91805E547FA}</a:tableStyleId>
              </a:tblPr>
              <a:tblGrid>
                <a:gridCol w="1431290">
                  <a:extLst>
                    <a:ext uri="{9D8B030D-6E8A-4147-A177-3AD203B41FA5}">
                      <a16:colId xmlns:a16="http://schemas.microsoft.com/office/drawing/2014/main" val="3539896070"/>
                    </a:ext>
                  </a:extLst>
                </a:gridCol>
                <a:gridCol w="1431290">
                  <a:extLst>
                    <a:ext uri="{9D8B030D-6E8A-4147-A177-3AD203B41FA5}">
                      <a16:colId xmlns:a16="http://schemas.microsoft.com/office/drawing/2014/main" val="3144457037"/>
                    </a:ext>
                  </a:extLst>
                </a:gridCol>
                <a:gridCol w="1431290">
                  <a:extLst>
                    <a:ext uri="{9D8B030D-6E8A-4147-A177-3AD203B41FA5}">
                      <a16:colId xmlns:a16="http://schemas.microsoft.com/office/drawing/2014/main" val="3185156785"/>
                    </a:ext>
                  </a:extLst>
                </a:gridCol>
                <a:gridCol w="1170087">
                  <a:extLst>
                    <a:ext uri="{9D8B030D-6E8A-4147-A177-3AD203B41FA5}">
                      <a16:colId xmlns:a16="http://schemas.microsoft.com/office/drawing/2014/main" val="4122893039"/>
                    </a:ext>
                  </a:extLst>
                </a:gridCol>
                <a:gridCol w="1692493">
                  <a:extLst>
                    <a:ext uri="{9D8B030D-6E8A-4147-A177-3AD203B41FA5}">
                      <a16:colId xmlns:a16="http://schemas.microsoft.com/office/drawing/2014/main" val="265833525"/>
                    </a:ext>
                  </a:extLst>
                </a:gridCol>
              </a:tblGrid>
              <a:tr h="278128">
                <a:tc rowSpan="2">
                  <a:txBody>
                    <a:bodyPr/>
                    <a:lstStyle/>
                    <a:p>
                      <a:pPr algn="ctr" fontAlgn="ctr"/>
                      <a:r>
                        <a:rPr lang="en-US" sz="1200" b="1" u="none" strike="noStrike" dirty="0">
                          <a:effectLst/>
                        </a:rPr>
                        <a:t>Dataset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n-US" sz="1200" b="1" u="none" strike="noStrike" dirty="0">
                          <a:effectLst/>
                        </a:rPr>
                        <a:t> Method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764339248"/>
                  </a:ext>
                </a:extLst>
              </a:tr>
              <a:tr h="190164">
                <a:tc vMerge="1">
                  <a:txBody>
                    <a:bodyPr/>
                    <a:lstStyle/>
                    <a:p>
                      <a:endParaRPr lang="en-US"/>
                    </a:p>
                  </a:txBody>
                  <a:tcPr/>
                </a:tc>
                <a:tc vMerge="1">
                  <a:txBody>
                    <a:bodyPr/>
                    <a:lstStyle/>
                    <a:p>
                      <a:endParaRPr lang="en-US"/>
                    </a:p>
                  </a:txBody>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3136418149"/>
                  </a:ext>
                </a:extLst>
              </a:tr>
              <a:tr h="386714">
                <a:tc>
                  <a:txBody>
                    <a:bodyPr/>
                    <a:lstStyle/>
                    <a:p>
                      <a:pPr algn="l" fontAlgn="b"/>
                      <a:r>
                        <a:rPr lang="en-US" sz="1200" u="none" strike="noStrike" dirty="0">
                          <a:effectLst/>
                        </a:rPr>
                        <a:t>ImageNet 10%</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MOCOv2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15585347"/>
                  </a:ext>
                </a:extLst>
              </a:tr>
              <a:tr h="384007">
                <a:tc>
                  <a:txBody>
                    <a:bodyPr/>
                    <a:lstStyle/>
                    <a:p>
                      <a:pPr algn="l" fontAlgn="b"/>
                      <a:r>
                        <a:rPr lang="en-US" sz="1200" u="none" strike="noStrike">
                          <a:effectLst/>
                        </a:rPr>
                        <a:t>MSCOCO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a:effectLst/>
                        </a:rPr>
                        <a:t> MOCOv2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98442355"/>
                  </a:ext>
                </a:extLst>
              </a:tr>
              <a:tr h="508489">
                <a:tc>
                  <a:txBody>
                    <a:bodyPr/>
                    <a:lstStyle/>
                    <a:p>
                      <a:pPr algn="l" fontAlgn="b"/>
                      <a:r>
                        <a:rPr lang="en-US" sz="1200" u="none" strike="noStrike">
                          <a:effectLst/>
                        </a:rPr>
                        <a:t>MSCOCO Boxes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MOCOv2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78640130"/>
                  </a:ext>
                </a:extLst>
              </a:tr>
            </a:tbl>
          </a:graphicData>
        </a:graphic>
      </p:graphicFrame>
    </p:spTree>
    <p:extLst>
      <p:ext uri="{BB962C8B-B14F-4D97-AF65-F5344CB8AC3E}">
        <p14:creationId xmlns:p14="http://schemas.microsoft.com/office/powerpoint/2010/main" val="485249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7814-950D-F341-A678-D9918D225980}"/>
              </a:ext>
            </a:extLst>
          </p:cNvPr>
          <p:cNvSpPr>
            <a:spLocks noGrp="1"/>
          </p:cNvSpPr>
          <p:nvPr>
            <p:ph type="title"/>
          </p:nvPr>
        </p:nvSpPr>
        <p:spPr/>
        <p:txBody>
          <a:bodyPr/>
          <a:lstStyle/>
          <a:p>
            <a:r>
              <a:rPr lang="en-US" dirty="0"/>
              <a:t>Diagnostic Experiment Results</a:t>
            </a:r>
          </a:p>
        </p:txBody>
      </p:sp>
      <p:sp>
        <p:nvSpPr>
          <p:cNvPr id="3" name="Text Placeholder 2">
            <a:extLst>
              <a:ext uri="{FF2B5EF4-FFF2-40B4-BE49-F238E27FC236}">
                <a16:creationId xmlns:a16="http://schemas.microsoft.com/office/drawing/2014/main" id="{3C0215E0-561E-5F44-BF3D-37D6C61158B6}"/>
              </a:ext>
            </a:extLst>
          </p:cNvPr>
          <p:cNvSpPr>
            <a:spLocks noGrp="1"/>
          </p:cNvSpPr>
          <p:nvPr>
            <p:ph type="body" idx="1"/>
          </p:nvPr>
        </p:nvSpPr>
        <p:spPr>
          <a:xfrm>
            <a:off x="593275" y="1375954"/>
            <a:ext cx="7830600" cy="3228496"/>
          </a:xfrm>
        </p:spPr>
        <p:txBody>
          <a:bodyPr/>
          <a:lstStyle/>
          <a:p>
            <a:pPr marL="152400" indent="0">
              <a:buNone/>
            </a:pPr>
            <a:r>
              <a:rPr lang="en-US" sz="1800" dirty="0"/>
              <a:t>Confirmation of training dataset bias!</a:t>
            </a:r>
            <a:br>
              <a:rPr lang="en-US" sz="1800" dirty="0"/>
            </a:br>
            <a:endParaRPr lang="en-US" sz="1800" dirty="0"/>
          </a:p>
        </p:txBody>
      </p:sp>
      <p:graphicFrame>
        <p:nvGraphicFramePr>
          <p:cNvPr id="6" name="Table 5">
            <a:extLst>
              <a:ext uri="{FF2B5EF4-FFF2-40B4-BE49-F238E27FC236}">
                <a16:creationId xmlns:a16="http://schemas.microsoft.com/office/drawing/2014/main" id="{09B26F18-2FA5-9B44-A825-C76B229010DA}"/>
              </a:ext>
            </a:extLst>
          </p:cNvPr>
          <p:cNvGraphicFramePr>
            <a:graphicFrameLocks noGrp="1"/>
          </p:cNvGraphicFramePr>
          <p:nvPr>
            <p:extLst>
              <p:ext uri="{D42A27DB-BD31-4B8C-83A1-F6EECF244321}">
                <p14:modId xmlns:p14="http://schemas.microsoft.com/office/powerpoint/2010/main" val="4050513919"/>
              </p:ext>
            </p:extLst>
          </p:nvPr>
        </p:nvGraphicFramePr>
        <p:xfrm>
          <a:off x="1112907" y="2851469"/>
          <a:ext cx="7156450" cy="1749743"/>
        </p:xfrm>
        <a:graphic>
          <a:graphicData uri="http://schemas.openxmlformats.org/drawingml/2006/table">
            <a:tbl>
              <a:tblPr>
                <a:tableStyleId>{35758FB7-9AC5-4552-8A53-C91805E547FA}</a:tableStyleId>
              </a:tblPr>
              <a:tblGrid>
                <a:gridCol w="1431290">
                  <a:extLst>
                    <a:ext uri="{9D8B030D-6E8A-4147-A177-3AD203B41FA5}">
                      <a16:colId xmlns:a16="http://schemas.microsoft.com/office/drawing/2014/main" val="3539896070"/>
                    </a:ext>
                  </a:extLst>
                </a:gridCol>
                <a:gridCol w="1431290">
                  <a:extLst>
                    <a:ext uri="{9D8B030D-6E8A-4147-A177-3AD203B41FA5}">
                      <a16:colId xmlns:a16="http://schemas.microsoft.com/office/drawing/2014/main" val="3144457037"/>
                    </a:ext>
                  </a:extLst>
                </a:gridCol>
                <a:gridCol w="1431290">
                  <a:extLst>
                    <a:ext uri="{9D8B030D-6E8A-4147-A177-3AD203B41FA5}">
                      <a16:colId xmlns:a16="http://schemas.microsoft.com/office/drawing/2014/main" val="3185156785"/>
                    </a:ext>
                  </a:extLst>
                </a:gridCol>
                <a:gridCol w="1170087">
                  <a:extLst>
                    <a:ext uri="{9D8B030D-6E8A-4147-A177-3AD203B41FA5}">
                      <a16:colId xmlns:a16="http://schemas.microsoft.com/office/drawing/2014/main" val="4122893039"/>
                    </a:ext>
                  </a:extLst>
                </a:gridCol>
                <a:gridCol w="1692493">
                  <a:extLst>
                    <a:ext uri="{9D8B030D-6E8A-4147-A177-3AD203B41FA5}">
                      <a16:colId xmlns:a16="http://schemas.microsoft.com/office/drawing/2014/main" val="265833525"/>
                    </a:ext>
                  </a:extLst>
                </a:gridCol>
              </a:tblGrid>
              <a:tr h="278128">
                <a:tc rowSpan="2">
                  <a:txBody>
                    <a:bodyPr/>
                    <a:lstStyle/>
                    <a:p>
                      <a:pPr algn="ctr" fontAlgn="ctr"/>
                      <a:r>
                        <a:rPr lang="en-US" sz="1200" b="1" u="none" strike="noStrike" dirty="0">
                          <a:effectLst/>
                        </a:rPr>
                        <a:t>Dataset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n-US" sz="1200" b="1" u="none" strike="noStrike" dirty="0">
                          <a:effectLst/>
                        </a:rPr>
                        <a:t> Method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 ImageNet</a:t>
                      </a:r>
                    </a:p>
                  </a:txBody>
                  <a:tcPr marL="9525" marR="9525" marT="9525" marB="0" anchor="ctr">
                    <a:solidFill>
                      <a:schemeClr val="bg1"/>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764339248"/>
                  </a:ext>
                </a:extLst>
              </a:tr>
              <a:tr h="190164">
                <a:tc vMerge="1">
                  <a:txBody>
                    <a:bodyPr/>
                    <a:lstStyle/>
                    <a:p>
                      <a:endParaRPr lang="en-US"/>
                    </a:p>
                  </a:txBody>
                  <a:tcPr/>
                </a:tc>
                <a:tc vMerge="1">
                  <a:txBody>
                    <a:bodyPr/>
                    <a:lstStyle/>
                    <a:p>
                      <a:endParaRPr lang="en-US"/>
                    </a:p>
                  </a:txBody>
                  <a:tcPr/>
                </a:tc>
                <a:tc>
                  <a:txBody>
                    <a:bodyPr/>
                    <a:lstStyle/>
                    <a:p>
                      <a:pPr algn="ctr" fontAlgn="b"/>
                      <a:r>
                        <a:rPr lang="en-US" sz="1200" b="1" i="0" u="none" strike="noStrike" dirty="0">
                          <a:solidFill>
                            <a:srgbClr val="000000"/>
                          </a:solidFill>
                          <a:effectLst/>
                          <a:latin typeface="Calibri" panose="020F0502020204030204" pitchFamily="34" charset="0"/>
                        </a:rPr>
                        <a:t> Top-1 </a:t>
                      </a:r>
                      <a:r>
                        <a:rPr lang="en-US" sz="1200" b="1" i="0" u="none" strike="noStrike" dirty="0" err="1">
                          <a:solidFill>
                            <a:srgbClr val="000000"/>
                          </a:solidFill>
                          <a:effectLst/>
                          <a:latin typeface="Calibri" panose="020F0502020204030204" pitchFamily="34" charset="0"/>
                        </a:rPr>
                        <a:t>Acc</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3136418149"/>
                  </a:ext>
                </a:extLst>
              </a:tr>
              <a:tr h="386714">
                <a:tc>
                  <a:txBody>
                    <a:bodyPr/>
                    <a:lstStyle/>
                    <a:p>
                      <a:pPr algn="l" fontAlgn="b"/>
                      <a:r>
                        <a:rPr lang="en-US" sz="1200" u="none" strike="noStrike" dirty="0">
                          <a:effectLst/>
                        </a:rPr>
                        <a:t>ImageNet 10%</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MOCOv2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1" i="0" u="none" strike="noStrike" dirty="0">
                          <a:solidFill>
                            <a:srgbClr val="000000"/>
                          </a:solidFill>
                          <a:effectLst/>
                          <a:latin typeface="Calibri" panose="020F0502020204030204" pitchFamily="34" charset="0"/>
                        </a:rPr>
                        <a:t>38.53</a:t>
                      </a:r>
                    </a:p>
                  </a:txBody>
                  <a:tcPr marL="9525" marR="9525" marT="9525" marB="0" anchor="ct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15585347"/>
                  </a:ext>
                </a:extLst>
              </a:tr>
              <a:tr h="384007">
                <a:tc>
                  <a:txBody>
                    <a:bodyPr/>
                    <a:lstStyle/>
                    <a:p>
                      <a:pPr algn="l" fontAlgn="b"/>
                      <a:r>
                        <a:rPr lang="en-US" sz="1200" u="none" strike="noStrike">
                          <a:effectLst/>
                        </a:rPr>
                        <a:t>MSCOCO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a:effectLst/>
                        </a:rPr>
                        <a:t> MOCOv2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0" i="0" u="none" strike="noStrike" dirty="0">
                          <a:solidFill>
                            <a:srgbClr val="000000"/>
                          </a:solidFill>
                          <a:effectLst/>
                          <a:latin typeface="Calibri" panose="020F0502020204030204" pitchFamily="34" charset="0"/>
                        </a:rPr>
                        <a:t>33.64</a:t>
                      </a:r>
                    </a:p>
                  </a:txBody>
                  <a:tcPr marL="9525" marR="9525" marT="9525" marB="0" anchor="ctr"/>
                </a:tc>
                <a:tc>
                  <a:txBody>
                    <a:bodyPr/>
                    <a:lstStyle/>
                    <a:p>
                      <a:pPr algn="ctr" fontAlgn="b"/>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98442355"/>
                  </a:ext>
                </a:extLst>
              </a:tr>
              <a:tr h="508489">
                <a:tc>
                  <a:txBody>
                    <a:bodyPr/>
                    <a:lstStyle/>
                    <a:p>
                      <a:pPr algn="l" fontAlgn="b"/>
                      <a:r>
                        <a:rPr lang="en-US" sz="1200" u="none" strike="noStrike" dirty="0">
                          <a:effectLst/>
                        </a:rPr>
                        <a:t>MSCOCO Boxes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MOCOv2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1" i="0" u="none" strike="noStrike" dirty="0">
                          <a:solidFill>
                            <a:srgbClr val="000000"/>
                          </a:solidFill>
                          <a:effectLst/>
                          <a:latin typeface="Calibri" panose="020F0502020204030204" pitchFamily="34" charset="0"/>
                        </a:rPr>
                        <a:t>34.24</a:t>
                      </a:r>
                    </a:p>
                  </a:txBody>
                  <a:tcPr marL="9525" marR="9525" marT="9525" marB="0" anchor="ct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78640130"/>
                  </a:ext>
                </a:extLst>
              </a:tr>
            </a:tbl>
          </a:graphicData>
        </a:graphic>
      </p:graphicFrame>
    </p:spTree>
    <p:extLst>
      <p:ext uri="{BB962C8B-B14F-4D97-AF65-F5344CB8AC3E}">
        <p14:creationId xmlns:p14="http://schemas.microsoft.com/office/powerpoint/2010/main" val="2456621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7814-950D-F341-A678-D9918D225980}"/>
              </a:ext>
            </a:extLst>
          </p:cNvPr>
          <p:cNvSpPr>
            <a:spLocks noGrp="1"/>
          </p:cNvSpPr>
          <p:nvPr>
            <p:ph type="title"/>
          </p:nvPr>
        </p:nvSpPr>
        <p:spPr/>
        <p:txBody>
          <a:bodyPr/>
          <a:lstStyle/>
          <a:p>
            <a:r>
              <a:rPr lang="en-US" dirty="0"/>
              <a:t>Diagnostic Experiment Results</a:t>
            </a:r>
          </a:p>
        </p:txBody>
      </p:sp>
      <p:sp>
        <p:nvSpPr>
          <p:cNvPr id="3" name="Text Placeholder 2">
            <a:extLst>
              <a:ext uri="{FF2B5EF4-FFF2-40B4-BE49-F238E27FC236}">
                <a16:creationId xmlns:a16="http://schemas.microsoft.com/office/drawing/2014/main" id="{3C0215E0-561E-5F44-BF3D-37D6C61158B6}"/>
              </a:ext>
            </a:extLst>
          </p:cNvPr>
          <p:cNvSpPr>
            <a:spLocks noGrp="1"/>
          </p:cNvSpPr>
          <p:nvPr>
            <p:ph type="body" idx="1"/>
          </p:nvPr>
        </p:nvSpPr>
        <p:spPr>
          <a:xfrm>
            <a:off x="593275" y="1375954"/>
            <a:ext cx="7830600" cy="3228496"/>
          </a:xfrm>
        </p:spPr>
        <p:txBody>
          <a:bodyPr/>
          <a:lstStyle/>
          <a:p>
            <a:pPr marL="152400" indent="0">
              <a:buNone/>
            </a:pPr>
            <a:r>
              <a:rPr lang="en-US" sz="1800" dirty="0"/>
              <a:t>Confirmation of training dataset bias!</a:t>
            </a:r>
            <a:br>
              <a:rPr lang="en-US" sz="1800" dirty="0"/>
            </a:br>
            <a:r>
              <a:rPr lang="en-US" sz="1800" dirty="0"/>
              <a:t>What’s going on here?  </a:t>
            </a:r>
          </a:p>
        </p:txBody>
      </p:sp>
      <p:graphicFrame>
        <p:nvGraphicFramePr>
          <p:cNvPr id="6" name="Table 5">
            <a:extLst>
              <a:ext uri="{FF2B5EF4-FFF2-40B4-BE49-F238E27FC236}">
                <a16:creationId xmlns:a16="http://schemas.microsoft.com/office/drawing/2014/main" id="{09B26F18-2FA5-9B44-A825-C76B229010DA}"/>
              </a:ext>
            </a:extLst>
          </p:cNvPr>
          <p:cNvGraphicFramePr>
            <a:graphicFrameLocks noGrp="1"/>
          </p:cNvGraphicFramePr>
          <p:nvPr>
            <p:extLst>
              <p:ext uri="{D42A27DB-BD31-4B8C-83A1-F6EECF244321}">
                <p14:modId xmlns:p14="http://schemas.microsoft.com/office/powerpoint/2010/main" val="389436348"/>
              </p:ext>
            </p:extLst>
          </p:nvPr>
        </p:nvGraphicFramePr>
        <p:xfrm>
          <a:off x="1112907" y="2851469"/>
          <a:ext cx="7156450" cy="1749743"/>
        </p:xfrm>
        <a:graphic>
          <a:graphicData uri="http://schemas.openxmlformats.org/drawingml/2006/table">
            <a:tbl>
              <a:tblPr>
                <a:tableStyleId>{35758FB7-9AC5-4552-8A53-C91805E547FA}</a:tableStyleId>
              </a:tblPr>
              <a:tblGrid>
                <a:gridCol w="1431290">
                  <a:extLst>
                    <a:ext uri="{9D8B030D-6E8A-4147-A177-3AD203B41FA5}">
                      <a16:colId xmlns:a16="http://schemas.microsoft.com/office/drawing/2014/main" val="3539896070"/>
                    </a:ext>
                  </a:extLst>
                </a:gridCol>
                <a:gridCol w="1431290">
                  <a:extLst>
                    <a:ext uri="{9D8B030D-6E8A-4147-A177-3AD203B41FA5}">
                      <a16:colId xmlns:a16="http://schemas.microsoft.com/office/drawing/2014/main" val="3144457037"/>
                    </a:ext>
                  </a:extLst>
                </a:gridCol>
                <a:gridCol w="1431290">
                  <a:extLst>
                    <a:ext uri="{9D8B030D-6E8A-4147-A177-3AD203B41FA5}">
                      <a16:colId xmlns:a16="http://schemas.microsoft.com/office/drawing/2014/main" val="3185156785"/>
                    </a:ext>
                  </a:extLst>
                </a:gridCol>
                <a:gridCol w="1170087">
                  <a:extLst>
                    <a:ext uri="{9D8B030D-6E8A-4147-A177-3AD203B41FA5}">
                      <a16:colId xmlns:a16="http://schemas.microsoft.com/office/drawing/2014/main" val="4122893039"/>
                    </a:ext>
                  </a:extLst>
                </a:gridCol>
                <a:gridCol w="1692493">
                  <a:extLst>
                    <a:ext uri="{9D8B030D-6E8A-4147-A177-3AD203B41FA5}">
                      <a16:colId xmlns:a16="http://schemas.microsoft.com/office/drawing/2014/main" val="265833525"/>
                    </a:ext>
                  </a:extLst>
                </a:gridCol>
              </a:tblGrid>
              <a:tr h="278128">
                <a:tc rowSpan="2">
                  <a:txBody>
                    <a:bodyPr/>
                    <a:lstStyle/>
                    <a:p>
                      <a:pPr algn="ctr" fontAlgn="ctr"/>
                      <a:r>
                        <a:rPr lang="en-US" sz="1200" b="1" u="none" strike="noStrike" dirty="0">
                          <a:effectLst/>
                        </a:rPr>
                        <a:t>Dataset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n-US" sz="1200" b="1" u="none" strike="noStrike" dirty="0">
                          <a:effectLst/>
                        </a:rPr>
                        <a:t> Method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 ImageNet</a:t>
                      </a:r>
                    </a:p>
                  </a:txBody>
                  <a:tcPr marL="9525" marR="9525" marT="9525" marB="0" anchor="ctr">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 Pascal </a:t>
                      </a:r>
                    </a:p>
                  </a:txBody>
                  <a:tcPr marL="9525" marR="9525" marT="9525" marB="0" anchor="ctr">
                    <a:solidFill>
                      <a:schemeClr val="bg1"/>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764339248"/>
                  </a:ext>
                </a:extLst>
              </a:tr>
              <a:tr h="190164">
                <a:tc vMerge="1">
                  <a:txBody>
                    <a:bodyPr/>
                    <a:lstStyle/>
                    <a:p>
                      <a:endParaRPr lang="en-US"/>
                    </a:p>
                  </a:txBody>
                  <a:tcPr/>
                </a:tc>
                <a:tc vMerge="1">
                  <a:txBody>
                    <a:bodyPr/>
                    <a:lstStyle/>
                    <a:p>
                      <a:endParaRPr lang="en-US"/>
                    </a:p>
                  </a:txBody>
                  <a:tcPr/>
                </a:tc>
                <a:tc>
                  <a:txBody>
                    <a:bodyPr/>
                    <a:lstStyle/>
                    <a:p>
                      <a:pPr algn="ctr" fontAlgn="b"/>
                      <a:r>
                        <a:rPr lang="en-US" sz="1200" b="1" i="0" u="none" strike="noStrike" dirty="0">
                          <a:solidFill>
                            <a:srgbClr val="000000"/>
                          </a:solidFill>
                          <a:effectLst/>
                          <a:latin typeface="Calibri" panose="020F0502020204030204" pitchFamily="34" charset="0"/>
                        </a:rPr>
                        <a:t> Top-1 </a:t>
                      </a:r>
                      <a:r>
                        <a:rPr lang="en-US" sz="1200" b="1" i="0" u="none" strike="noStrike" dirty="0" err="1">
                          <a:solidFill>
                            <a:srgbClr val="000000"/>
                          </a:solidFill>
                          <a:effectLst/>
                          <a:latin typeface="Calibri" panose="020F0502020204030204" pitchFamily="34" charset="0"/>
                        </a:rPr>
                        <a:t>Acc</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 Mean AP </a:t>
                      </a:r>
                    </a:p>
                  </a:txBody>
                  <a:tcPr marL="9525" marR="9525" marT="9525" marB="0" anchor="ctr">
                    <a:solidFill>
                      <a:schemeClr val="bg1"/>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3136418149"/>
                  </a:ext>
                </a:extLst>
              </a:tr>
              <a:tr h="386714">
                <a:tc>
                  <a:txBody>
                    <a:bodyPr/>
                    <a:lstStyle/>
                    <a:p>
                      <a:pPr algn="l" fontAlgn="b"/>
                      <a:r>
                        <a:rPr lang="en-US" sz="1200" u="none" strike="noStrike" dirty="0">
                          <a:effectLst/>
                        </a:rPr>
                        <a:t>ImageNet 10%</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MOCOv2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1" i="0" u="none" strike="noStrike" dirty="0">
                          <a:solidFill>
                            <a:srgbClr val="000000"/>
                          </a:solidFill>
                          <a:effectLst/>
                          <a:latin typeface="Calibri" panose="020F0502020204030204" pitchFamily="34" charset="0"/>
                        </a:rPr>
                        <a:t>38.53</a:t>
                      </a:r>
                    </a:p>
                  </a:txBody>
                  <a:tcPr marL="9525" marR="9525" marT="9525" marB="0" anchor="ctr"/>
                </a:tc>
                <a:tc>
                  <a:txBody>
                    <a:bodyPr/>
                    <a:lstStyle/>
                    <a:p>
                      <a:pPr algn="ctr" fontAlgn="b"/>
                      <a:r>
                        <a:rPr lang="en-US" sz="1200" b="0" i="0" u="none" strike="noStrike" dirty="0">
                          <a:solidFill>
                            <a:srgbClr val="000000"/>
                          </a:solidFill>
                          <a:effectLst/>
                          <a:latin typeface="Calibri" panose="020F0502020204030204" pitchFamily="34" charset="0"/>
                        </a:rPr>
                        <a:t>62.32</a:t>
                      </a:r>
                    </a:p>
                  </a:txBody>
                  <a:tcPr marL="9525" marR="9525" marT="9525" marB="0" anchor="ctr"/>
                </a:tc>
                <a:tc>
                  <a:txBody>
                    <a:bodyPr/>
                    <a:lstStyle/>
                    <a:p>
                      <a:pPr algn="ctr" fontAlgn="b"/>
                      <a:endParaRPr lang="en-US"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15585347"/>
                  </a:ext>
                </a:extLst>
              </a:tr>
              <a:tr h="384007">
                <a:tc>
                  <a:txBody>
                    <a:bodyPr/>
                    <a:lstStyle/>
                    <a:p>
                      <a:pPr algn="l" fontAlgn="b"/>
                      <a:r>
                        <a:rPr lang="en-US" sz="1200" u="none" strike="noStrike">
                          <a:effectLst/>
                        </a:rPr>
                        <a:t>MSCOCO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a:effectLst/>
                        </a:rPr>
                        <a:t> MOCOv2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0" i="0" u="none" strike="noStrike" dirty="0">
                          <a:solidFill>
                            <a:srgbClr val="000000"/>
                          </a:solidFill>
                          <a:effectLst/>
                          <a:latin typeface="Calibri" panose="020F0502020204030204" pitchFamily="34" charset="0"/>
                        </a:rPr>
                        <a:t>33.64</a:t>
                      </a:r>
                    </a:p>
                  </a:txBody>
                  <a:tcPr marL="9525" marR="9525" marT="9525" marB="0" anchor="ctr"/>
                </a:tc>
                <a:tc>
                  <a:txBody>
                    <a:bodyPr/>
                    <a:lstStyle/>
                    <a:p>
                      <a:pPr algn="ctr" fontAlgn="b"/>
                      <a:r>
                        <a:rPr lang="en-US" sz="1200" b="1" i="0" u="none" strike="noStrike" dirty="0">
                          <a:solidFill>
                            <a:srgbClr val="000000"/>
                          </a:solidFill>
                          <a:effectLst/>
                          <a:latin typeface="Calibri" panose="020F0502020204030204" pitchFamily="34" charset="0"/>
                        </a:rPr>
                        <a:t>64.39</a:t>
                      </a:r>
                    </a:p>
                  </a:txBody>
                  <a:tcPr marL="9525" marR="9525" marT="9525" marB="0" anchor="ct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98442355"/>
                  </a:ext>
                </a:extLst>
              </a:tr>
              <a:tr h="508489">
                <a:tc>
                  <a:txBody>
                    <a:bodyPr/>
                    <a:lstStyle/>
                    <a:p>
                      <a:pPr algn="l" fontAlgn="b"/>
                      <a:r>
                        <a:rPr lang="en-US" sz="1200" u="none" strike="noStrike" dirty="0">
                          <a:effectLst/>
                        </a:rPr>
                        <a:t>MSCOCO Boxes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MOCOv2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1" i="0" u="none" strike="noStrike" dirty="0">
                          <a:solidFill>
                            <a:srgbClr val="000000"/>
                          </a:solidFill>
                          <a:effectLst/>
                          <a:latin typeface="Calibri" panose="020F0502020204030204" pitchFamily="34" charset="0"/>
                        </a:rPr>
                        <a:t>34.24</a:t>
                      </a:r>
                    </a:p>
                  </a:txBody>
                  <a:tcPr marL="9525" marR="9525" marT="9525" marB="0" anchor="ctr"/>
                </a:tc>
                <a:tc>
                  <a:txBody>
                    <a:bodyPr/>
                    <a:lstStyle/>
                    <a:p>
                      <a:pPr algn="ctr" fontAlgn="b"/>
                      <a:r>
                        <a:rPr lang="en-US" sz="1200" b="0" i="0" u="none" strike="noStrike" dirty="0">
                          <a:solidFill>
                            <a:srgbClr val="000000"/>
                          </a:solidFill>
                          <a:effectLst/>
                          <a:latin typeface="Calibri" panose="020F0502020204030204" pitchFamily="34" charset="0"/>
                        </a:rPr>
                        <a:t>59.6</a:t>
                      </a:r>
                    </a:p>
                  </a:txBody>
                  <a:tcPr marL="9525" marR="9525" marT="9525" marB="0" anchor="ctr"/>
                </a:tc>
                <a:tc>
                  <a:txBody>
                    <a:bodyPr/>
                    <a:lstStyle/>
                    <a:p>
                      <a:pPr algn="ctr" fontAlgn="b"/>
                      <a:endParaRPr lang="en-US"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78640130"/>
                  </a:ext>
                </a:extLst>
              </a:tr>
            </a:tbl>
          </a:graphicData>
        </a:graphic>
      </p:graphicFrame>
    </p:spTree>
    <p:extLst>
      <p:ext uri="{BB962C8B-B14F-4D97-AF65-F5344CB8AC3E}">
        <p14:creationId xmlns:p14="http://schemas.microsoft.com/office/powerpoint/2010/main" val="1086714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5001-C902-3D4E-BBF2-AA1CA33A4627}"/>
              </a:ext>
            </a:extLst>
          </p:cNvPr>
          <p:cNvSpPr>
            <a:spLocks noGrp="1"/>
          </p:cNvSpPr>
          <p:nvPr>
            <p:ph type="title"/>
          </p:nvPr>
        </p:nvSpPr>
        <p:spPr>
          <a:xfrm>
            <a:off x="593275" y="538896"/>
            <a:ext cx="7835225" cy="572700"/>
          </a:xfrm>
        </p:spPr>
        <p:txBody>
          <a:bodyPr/>
          <a:lstStyle/>
          <a:p>
            <a:r>
              <a:rPr lang="en-US" dirty="0"/>
              <a:t>Test Dataset Bias – Co-occurrence statistics</a:t>
            </a:r>
          </a:p>
        </p:txBody>
      </p:sp>
      <p:sp>
        <p:nvSpPr>
          <p:cNvPr id="3" name="TextBox 2">
            <a:extLst>
              <a:ext uri="{FF2B5EF4-FFF2-40B4-BE49-F238E27FC236}">
                <a16:creationId xmlns:a16="http://schemas.microsoft.com/office/drawing/2014/main" id="{59AAE7A4-A10A-1C4E-9D61-E9C48CF264F0}"/>
              </a:ext>
            </a:extLst>
          </p:cNvPr>
          <p:cNvSpPr txBox="1"/>
          <p:nvPr/>
        </p:nvSpPr>
        <p:spPr>
          <a:xfrm>
            <a:off x="676174" y="1388711"/>
            <a:ext cx="3887603" cy="307777"/>
          </a:xfrm>
          <a:prstGeom prst="rect">
            <a:avLst/>
          </a:prstGeom>
          <a:noFill/>
        </p:spPr>
        <p:txBody>
          <a:bodyPr wrap="none" rtlCol="0">
            <a:spAutoFit/>
          </a:bodyPr>
          <a:lstStyle/>
          <a:p>
            <a:r>
              <a:rPr lang="en-US" dirty="0"/>
              <a:t>Example: Dining Table Images from MSCOCO</a:t>
            </a:r>
          </a:p>
        </p:txBody>
      </p:sp>
      <p:pic>
        <p:nvPicPr>
          <p:cNvPr id="5" name="Picture 4">
            <a:extLst>
              <a:ext uri="{FF2B5EF4-FFF2-40B4-BE49-F238E27FC236}">
                <a16:creationId xmlns:a16="http://schemas.microsoft.com/office/drawing/2014/main" id="{65E7DA34-9EFE-1045-8383-2E5A9B83550F}"/>
              </a:ext>
            </a:extLst>
          </p:cNvPr>
          <p:cNvPicPr>
            <a:picLocks noChangeAspect="1"/>
          </p:cNvPicPr>
          <p:nvPr/>
        </p:nvPicPr>
        <p:blipFill>
          <a:blip r:embed="rId3"/>
          <a:stretch>
            <a:fillRect/>
          </a:stretch>
        </p:blipFill>
        <p:spPr>
          <a:xfrm>
            <a:off x="676174" y="1766306"/>
            <a:ext cx="2925112" cy="1959230"/>
          </a:xfrm>
          <a:prstGeom prst="rect">
            <a:avLst/>
          </a:prstGeom>
        </p:spPr>
      </p:pic>
      <p:pic>
        <p:nvPicPr>
          <p:cNvPr id="10" name="Picture 9">
            <a:extLst>
              <a:ext uri="{FF2B5EF4-FFF2-40B4-BE49-F238E27FC236}">
                <a16:creationId xmlns:a16="http://schemas.microsoft.com/office/drawing/2014/main" id="{C5545DCD-B38E-DE49-B5CB-278BFF1B5F40}"/>
              </a:ext>
            </a:extLst>
          </p:cNvPr>
          <p:cNvPicPr>
            <a:picLocks noChangeAspect="1"/>
          </p:cNvPicPr>
          <p:nvPr/>
        </p:nvPicPr>
        <p:blipFill>
          <a:blip r:embed="rId4"/>
          <a:stretch>
            <a:fillRect/>
          </a:stretch>
        </p:blipFill>
        <p:spPr>
          <a:xfrm>
            <a:off x="3684186" y="1776005"/>
            <a:ext cx="2907479" cy="1939832"/>
          </a:xfrm>
          <a:prstGeom prst="rect">
            <a:avLst/>
          </a:prstGeom>
        </p:spPr>
      </p:pic>
      <p:pic>
        <p:nvPicPr>
          <p:cNvPr id="12" name="Picture 11">
            <a:extLst>
              <a:ext uri="{FF2B5EF4-FFF2-40B4-BE49-F238E27FC236}">
                <a16:creationId xmlns:a16="http://schemas.microsoft.com/office/drawing/2014/main" id="{8C639440-C40C-DE47-8BAF-C43EFFE24F1E}"/>
              </a:ext>
            </a:extLst>
          </p:cNvPr>
          <p:cNvPicPr>
            <a:picLocks noChangeAspect="1"/>
          </p:cNvPicPr>
          <p:nvPr/>
        </p:nvPicPr>
        <p:blipFill>
          <a:blip r:embed="rId5"/>
          <a:stretch>
            <a:fillRect/>
          </a:stretch>
        </p:blipFill>
        <p:spPr>
          <a:xfrm>
            <a:off x="6674565" y="1823079"/>
            <a:ext cx="2518629" cy="1845684"/>
          </a:xfrm>
          <a:prstGeom prst="rect">
            <a:avLst/>
          </a:prstGeom>
        </p:spPr>
      </p:pic>
      <p:sp>
        <p:nvSpPr>
          <p:cNvPr id="13" name="TextBox 12">
            <a:extLst>
              <a:ext uri="{FF2B5EF4-FFF2-40B4-BE49-F238E27FC236}">
                <a16:creationId xmlns:a16="http://schemas.microsoft.com/office/drawing/2014/main" id="{17214ADA-199D-0140-900B-2C97D175D94D}"/>
              </a:ext>
            </a:extLst>
          </p:cNvPr>
          <p:cNvSpPr txBox="1"/>
          <p:nvPr/>
        </p:nvSpPr>
        <p:spPr>
          <a:xfrm>
            <a:off x="676175" y="3990992"/>
            <a:ext cx="2563522" cy="307777"/>
          </a:xfrm>
          <a:prstGeom prst="rect">
            <a:avLst/>
          </a:prstGeom>
          <a:noFill/>
        </p:spPr>
        <p:txBody>
          <a:bodyPr wrap="none" rtlCol="0">
            <a:spAutoFit/>
          </a:bodyPr>
          <a:lstStyle/>
          <a:p>
            <a:r>
              <a:rPr lang="en-US" dirty="0"/>
              <a:t>Also generally contain chairs!</a:t>
            </a:r>
          </a:p>
        </p:txBody>
      </p:sp>
      <p:sp>
        <p:nvSpPr>
          <p:cNvPr id="16" name="TextBox 15">
            <a:extLst>
              <a:ext uri="{FF2B5EF4-FFF2-40B4-BE49-F238E27FC236}">
                <a16:creationId xmlns:a16="http://schemas.microsoft.com/office/drawing/2014/main" id="{46DD695E-E0ED-7846-B8CF-8C40EDB2A315}"/>
              </a:ext>
            </a:extLst>
          </p:cNvPr>
          <p:cNvSpPr txBox="1"/>
          <p:nvPr/>
        </p:nvSpPr>
        <p:spPr>
          <a:xfrm>
            <a:off x="676175" y="4406537"/>
            <a:ext cx="7816563" cy="307777"/>
          </a:xfrm>
          <a:prstGeom prst="rect">
            <a:avLst/>
          </a:prstGeom>
          <a:noFill/>
        </p:spPr>
        <p:txBody>
          <a:bodyPr wrap="none" rtlCol="0">
            <a:spAutoFit/>
          </a:bodyPr>
          <a:lstStyle/>
          <a:p>
            <a:r>
              <a:rPr lang="en-US" dirty="0"/>
              <a:t>Not distinguishing chairs and tables, doesn’t hurt on test-sets with similar co-occurrence statistics</a:t>
            </a:r>
          </a:p>
        </p:txBody>
      </p:sp>
      <p:sp>
        <p:nvSpPr>
          <p:cNvPr id="26" name="TextBox 25">
            <a:extLst>
              <a:ext uri="{FF2B5EF4-FFF2-40B4-BE49-F238E27FC236}">
                <a16:creationId xmlns:a16="http://schemas.microsoft.com/office/drawing/2014/main" id="{BA01D7E8-7649-A84B-ABE4-D7F66EE7F833}"/>
              </a:ext>
            </a:extLst>
          </p:cNvPr>
          <p:cNvSpPr txBox="1"/>
          <p:nvPr/>
        </p:nvSpPr>
        <p:spPr>
          <a:xfrm>
            <a:off x="676174" y="4746183"/>
            <a:ext cx="4823756" cy="307777"/>
          </a:xfrm>
          <a:prstGeom prst="rect">
            <a:avLst/>
          </a:prstGeom>
          <a:noFill/>
        </p:spPr>
        <p:txBody>
          <a:bodyPr wrap="none" rtlCol="0">
            <a:spAutoFit/>
          </a:bodyPr>
          <a:lstStyle/>
          <a:p>
            <a:r>
              <a:rPr lang="en-US" dirty="0"/>
              <a:t>About 50% of the table images in MSCOCO contain chairs</a:t>
            </a:r>
          </a:p>
        </p:txBody>
      </p:sp>
    </p:spTree>
    <p:extLst>
      <p:ext uri="{BB962C8B-B14F-4D97-AF65-F5344CB8AC3E}">
        <p14:creationId xmlns:p14="http://schemas.microsoft.com/office/powerpoint/2010/main" val="365972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290"/>
        <p:cNvGrpSpPr/>
        <p:nvPr/>
      </p:nvGrpSpPr>
      <p:grpSpPr>
        <a:xfrm>
          <a:off x="0" y="0"/>
          <a:ext cx="0" cy="0"/>
          <a:chOff x="0" y="0"/>
          <a:chExt cx="0" cy="0"/>
        </a:xfrm>
      </p:grpSpPr>
      <p:sp>
        <p:nvSpPr>
          <p:cNvPr id="291" name="Google Shape;291;p25"/>
          <p:cNvSpPr txBox="1">
            <a:spLocks noGrp="1"/>
          </p:cNvSpPr>
          <p:nvPr>
            <p:ph type="title"/>
          </p:nvPr>
        </p:nvSpPr>
        <p:spPr>
          <a:xfrm>
            <a:off x="719999" y="538896"/>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Era of Designing Pretext Tasks</a:t>
            </a:r>
            <a:endParaRPr dirty="0"/>
          </a:p>
        </p:txBody>
      </p:sp>
      <p:pic>
        <p:nvPicPr>
          <p:cNvPr id="2" name="Picture 1">
            <a:extLst>
              <a:ext uri="{FF2B5EF4-FFF2-40B4-BE49-F238E27FC236}">
                <a16:creationId xmlns:a16="http://schemas.microsoft.com/office/drawing/2014/main" id="{07E047A5-4605-0B46-BF36-D121E8E88CD1}"/>
              </a:ext>
            </a:extLst>
          </p:cNvPr>
          <p:cNvPicPr>
            <a:picLocks noChangeAspect="1"/>
          </p:cNvPicPr>
          <p:nvPr/>
        </p:nvPicPr>
        <p:blipFill>
          <a:blip r:embed="rId3"/>
          <a:stretch>
            <a:fillRect/>
          </a:stretch>
        </p:blipFill>
        <p:spPr>
          <a:xfrm>
            <a:off x="8160440" y="19423"/>
            <a:ext cx="983560" cy="1208305"/>
          </a:xfrm>
          <a:prstGeom prst="rect">
            <a:avLst/>
          </a:prstGeom>
        </p:spPr>
      </p:pic>
      <p:sp>
        <p:nvSpPr>
          <p:cNvPr id="3" name="TextBox 2">
            <a:extLst>
              <a:ext uri="{FF2B5EF4-FFF2-40B4-BE49-F238E27FC236}">
                <a16:creationId xmlns:a16="http://schemas.microsoft.com/office/drawing/2014/main" id="{FA538FE2-7344-A747-888E-9AB8CA4E2B31}"/>
              </a:ext>
            </a:extLst>
          </p:cNvPr>
          <p:cNvSpPr txBox="1"/>
          <p:nvPr/>
        </p:nvSpPr>
        <p:spPr>
          <a:xfrm>
            <a:off x="8242296" y="795258"/>
            <a:ext cx="819848" cy="230832"/>
          </a:xfrm>
          <a:prstGeom prst="rect">
            <a:avLst/>
          </a:prstGeom>
          <a:noFill/>
        </p:spPr>
        <p:txBody>
          <a:bodyPr wrap="square" rtlCol="0">
            <a:spAutoFit/>
          </a:bodyPr>
          <a:lstStyle/>
          <a:p>
            <a:r>
              <a:rPr lang="en-US" sz="900" b="1" dirty="0"/>
              <a:t>200x - 2019</a:t>
            </a:r>
          </a:p>
        </p:txBody>
      </p:sp>
      <p:sp>
        <p:nvSpPr>
          <p:cNvPr id="4" name="TextBox 3">
            <a:extLst>
              <a:ext uri="{FF2B5EF4-FFF2-40B4-BE49-F238E27FC236}">
                <a16:creationId xmlns:a16="http://schemas.microsoft.com/office/drawing/2014/main" id="{5424D620-312B-7947-BA52-9F30761BC9CD}"/>
              </a:ext>
            </a:extLst>
          </p:cNvPr>
          <p:cNvSpPr txBox="1"/>
          <p:nvPr/>
        </p:nvSpPr>
        <p:spPr>
          <a:xfrm>
            <a:off x="719999" y="1171415"/>
            <a:ext cx="2114987" cy="369332"/>
          </a:xfrm>
          <a:prstGeom prst="rect">
            <a:avLst/>
          </a:prstGeom>
          <a:noFill/>
        </p:spPr>
        <p:txBody>
          <a:bodyPr wrap="square" rtlCol="0">
            <a:spAutoFit/>
          </a:bodyPr>
          <a:lstStyle/>
          <a:p>
            <a:r>
              <a:rPr lang="en-US" sz="1800" b="1" dirty="0"/>
              <a:t>Compression</a:t>
            </a:r>
          </a:p>
        </p:txBody>
      </p:sp>
      <p:sp>
        <p:nvSpPr>
          <p:cNvPr id="8" name="TextBox 7">
            <a:extLst>
              <a:ext uri="{FF2B5EF4-FFF2-40B4-BE49-F238E27FC236}">
                <a16:creationId xmlns:a16="http://schemas.microsoft.com/office/drawing/2014/main" id="{4C87A08C-159D-964D-BBE6-768F73066A59}"/>
              </a:ext>
            </a:extLst>
          </p:cNvPr>
          <p:cNvSpPr txBox="1"/>
          <p:nvPr/>
        </p:nvSpPr>
        <p:spPr>
          <a:xfrm>
            <a:off x="3348458" y="1171417"/>
            <a:ext cx="2114987" cy="369332"/>
          </a:xfrm>
          <a:prstGeom prst="rect">
            <a:avLst/>
          </a:prstGeom>
          <a:noFill/>
        </p:spPr>
        <p:txBody>
          <a:bodyPr wrap="square" rtlCol="0">
            <a:spAutoFit/>
          </a:bodyPr>
          <a:lstStyle/>
          <a:p>
            <a:r>
              <a:rPr lang="en-US" sz="1800" b="1" dirty="0"/>
              <a:t>Completion</a:t>
            </a:r>
          </a:p>
        </p:txBody>
      </p:sp>
      <p:sp>
        <p:nvSpPr>
          <p:cNvPr id="9" name="TextBox 8">
            <a:extLst>
              <a:ext uri="{FF2B5EF4-FFF2-40B4-BE49-F238E27FC236}">
                <a16:creationId xmlns:a16="http://schemas.microsoft.com/office/drawing/2014/main" id="{B5E9A83B-B5F0-6744-8531-DD2943DDC022}"/>
              </a:ext>
            </a:extLst>
          </p:cNvPr>
          <p:cNvSpPr txBox="1"/>
          <p:nvPr/>
        </p:nvSpPr>
        <p:spPr>
          <a:xfrm>
            <a:off x="5976916" y="1171416"/>
            <a:ext cx="2114987" cy="369332"/>
          </a:xfrm>
          <a:prstGeom prst="rect">
            <a:avLst/>
          </a:prstGeom>
          <a:noFill/>
        </p:spPr>
        <p:txBody>
          <a:bodyPr wrap="square" rtlCol="0">
            <a:spAutoFit/>
          </a:bodyPr>
          <a:lstStyle/>
          <a:p>
            <a:r>
              <a:rPr lang="en-US" sz="1800" b="1" dirty="0"/>
              <a:t>Clustering</a:t>
            </a:r>
          </a:p>
        </p:txBody>
      </p:sp>
      <p:sp>
        <p:nvSpPr>
          <p:cNvPr id="10" name="TextBox 9">
            <a:extLst>
              <a:ext uri="{FF2B5EF4-FFF2-40B4-BE49-F238E27FC236}">
                <a16:creationId xmlns:a16="http://schemas.microsoft.com/office/drawing/2014/main" id="{31CCDBBC-9C24-5A42-95EC-32F68C27369D}"/>
              </a:ext>
            </a:extLst>
          </p:cNvPr>
          <p:cNvSpPr txBox="1"/>
          <p:nvPr/>
        </p:nvSpPr>
        <p:spPr>
          <a:xfrm>
            <a:off x="719999" y="1479192"/>
            <a:ext cx="2114987" cy="646331"/>
          </a:xfrm>
          <a:prstGeom prst="rect">
            <a:avLst/>
          </a:prstGeom>
          <a:noFill/>
        </p:spPr>
        <p:txBody>
          <a:bodyPr wrap="square" rtlCol="0">
            <a:spAutoFit/>
          </a:bodyPr>
          <a:lstStyle/>
          <a:p>
            <a:r>
              <a:rPr lang="en-US" sz="1200" dirty="0"/>
              <a:t>Compressed data representations that allow reconstruction of the data</a:t>
            </a:r>
          </a:p>
        </p:txBody>
      </p:sp>
      <p:sp>
        <p:nvSpPr>
          <p:cNvPr id="11" name="TextBox 10">
            <a:extLst>
              <a:ext uri="{FF2B5EF4-FFF2-40B4-BE49-F238E27FC236}">
                <a16:creationId xmlns:a16="http://schemas.microsoft.com/office/drawing/2014/main" id="{85A12D07-08CA-A642-A68C-A76C0A28E61B}"/>
              </a:ext>
            </a:extLst>
          </p:cNvPr>
          <p:cNvSpPr txBox="1"/>
          <p:nvPr/>
        </p:nvSpPr>
        <p:spPr>
          <a:xfrm>
            <a:off x="3348456" y="1479191"/>
            <a:ext cx="2114987" cy="646331"/>
          </a:xfrm>
          <a:prstGeom prst="rect">
            <a:avLst/>
          </a:prstGeom>
          <a:noFill/>
        </p:spPr>
        <p:txBody>
          <a:bodyPr wrap="square" rtlCol="0">
            <a:spAutoFit/>
          </a:bodyPr>
          <a:lstStyle/>
          <a:p>
            <a:r>
              <a:rPr lang="en-US" sz="1200" dirty="0"/>
              <a:t>Hide a part of the data,</a:t>
            </a:r>
            <a:br>
              <a:rPr lang="en-US" sz="1200" dirty="0"/>
            </a:br>
            <a:r>
              <a:rPr lang="en-US" sz="1200" dirty="0"/>
              <a:t>learn to predict it using the non-hidden part</a:t>
            </a:r>
          </a:p>
        </p:txBody>
      </p:sp>
      <p:sp>
        <p:nvSpPr>
          <p:cNvPr id="12" name="TextBox 11">
            <a:extLst>
              <a:ext uri="{FF2B5EF4-FFF2-40B4-BE49-F238E27FC236}">
                <a16:creationId xmlns:a16="http://schemas.microsoft.com/office/drawing/2014/main" id="{C83E1CC9-E7D0-F04E-9987-E65AB17DB1E0}"/>
              </a:ext>
            </a:extLst>
          </p:cNvPr>
          <p:cNvSpPr txBox="1"/>
          <p:nvPr/>
        </p:nvSpPr>
        <p:spPr>
          <a:xfrm>
            <a:off x="5976913" y="1479190"/>
            <a:ext cx="2114987" cy="646331"/>
          </a:xfrm>
          <a:prstGeom prst="rect">
            <a:avLst/>
          </a:prstGeom>
          <a:noFill/>
        </p:spPr>
        <p:txBody>
          <a:bodyPr wrap="square" rtlCol="0">
            <a:spAutoFit/>
          </a:bodyPr>
          <a:lstStyle/>
          <a:p>
            <a:r>
              <a:rPr lang="en-US" sz="1200" dirty="0"/>
              <a:t>Learn a representation that clusters according to a hand-crafted constraint</a:t>
            </a:r>
          </a:p>
        </p:txBody>
      </p:sp>
      <p:sp>
        <p:nvSpPr>
          <p:cNvPr id="13" name="TextBox 12">
            <a:extLst>
              <a:ext uri="{FF2B5EF4-FFF2-40B4-BE49-F238E27FC236}">
                <a16:creationId xmlns:a16="http://schemas.microsoft.com/office/drawing/2014/main" id="{B6ADDAE6-51CE-1242-AF40-5017A373CBD9}"/>
              </a:ext>
            </a:extLst>
          </p:cNvPr>
          <p:cNvSpPr txBox="1"/>
          <p:nvPr/>
        </p:nvSpPr>
        <p:spPr>
          <a:xfrm>
            <a:off x="719999" y="2161151"/>
            <a:ext cx="2523944" cy="2400657"/>
          </a:xfrm>
          <a:prstGeom prst="rect">
            <a:avLst/>
          </a:prstGeom>
          <a:noFill/>
        </p:spPr>
        <p:txBody>
          <a:bodyPr wrap="square" rtlCol="0">
            <a:spAutoFit/>
          </a:bodyPr>
          <a:lstStyle/>
          <a:p>
            <a:pPr marL="63500" indent="-63500">
              <a:buFont typeface="Arial" panose="020B0604020202020204" pitchFamily="34" charset="0"/>
              <a:buChar char="•"/>
            </a:pPr>
            <a:r>
              <a:rPr lang="en-US" sz="600" dirty="0"/>
              <a:t>Vincent, Pascal, et al. "Extracting and composing robust features with denoising autoencoders." Proceedings of the 25th international conference on Machine learning. 2008.</a:t>
            </a:r>
          </a:p>
          <a:p>
            <a:pPr marL="63500" indent="-63500">
              <a:buFont typeface="Arial" panose="020B0604020202020204" pitchFamily="34" charset="0"/>
              <a:buChar char="•"/>
            </a:pPr>
            <a:r>
              <a:rPr lang="en-US" sz="600" dirty="0"/>
              <a:t>Radford, Alec, Luke Metz, and </a:t>
            </a:r>
            <a:r>
              <a:rPr lang="en-US" sz="600" dirty="0" err="1"/>
              <a:t>Soumith</a:t>
            </a:r>
            <a:r>
              <a:rPr lang="en-US" sz="600" dirty="0"/>
              <a:t> </a:t>
            </a:r>
            <a:r>
              <a:rPr lang="en-US" sz="600" dirty="0" err="1"/>
              <a:t>Chintala</a:t>
            </a:r>
            <a:r>
              <a:rPr lang="en-US" sz="600" dirty="0"/>
              <a:t>. "Unsupervised representation learning with deep convolutional generative adversarial networks." </a:t>
            </a:r>
            <a:r>
              <a:rPr lang="en-US" sz="600" dirty="0" err="1"/>
              <a:t>arXiv</a:t>
            </a:r>
            <a:r>
              <a:rPr lang="en-US" sz="600" dirty="0"/>
              <a:t> preprint arXiv:1511.06434 (2015).</a:t>
            </a:r>
          </a:p>
          <a:p>
            <a:pPr marL="63500" indent="-63500">
              <a:buFont typeface="Arial" panose="020B0604020202020204" pitchFamily="34" charset="0"/>
              <a:buChar char="•"/>
            </a:pPr>
            <a:r>
              <a:rPr lang="en-US" sz="600" dirty="0"/>
              <a:t>Zhuang, </a:t>
            </a:r>
            <a:r>
              <a:rPr lang="en-US" sz="600" dirty="0" err="1"/>
              <a:t>Fuzhen</a:t>
            </a:r>
            <a:r>
              <a:rPr lang="en-US" sz="600" dirty="0"/>
              <a:t>, et al. "Supervised representation learning: Transfer learning with deep autoencoders." Twenty-Fourth International Joint Conference on Artificial Intelligence. 2015.</a:t>
            </a:r>
          </a:p>
          <a:p>
            <a:pPr marL="63500" indent="-63500">
              <a:buFont typeface="Arial" panose="020B0604020202020204" pitchFamily="34" charset="0"/>
              <a:buChar char="•"/>
            </a:pPr>
            <a:r>
              <a:rPr lang="en-US" sz="600" dirty="0"/>
              <a:t>Pathak, Deepak, et al. "Context encoders: Feature learning by inpainting." Proceedings of the IEEE conference on computer vision and pattern recognition. 2016.</a:t>
            </a:r>
          </a:p>
          <a:p>
            <a:pPr marL="63500" indent="-63500">
              <a:buFont typeface="Arial" panose="020B0604020202020204" pitchFamily="34" charset="0"/>
              <a:buChar char="•"/>
            </a:pPr>
            <a:r>
              <a:rPr lang="en-US" sz="600" dirty="0"/>
              <a:t>Zhang, Richard, Phillip Isola, and Alexei A. </a:t>
            </a:r>
            <a:r>
              <a:rPr lang="en-US" sz="600" dirty="0" err="1"/>
              <a:t>Efros</a:t>
            </a:r>
            <a:r>
              <a:rPr lang="en-US" sz="600" dirty="0"/>
              <a:t>. "Colorful image colorization." European conference on computer vision. Springer, Cham, 2016.</a:t>
            </a:r>
          </a:p>
          <a:p>
            <a:pPr marL="63500" indent="-63500">
              <a:buFont typeface="Arial" panose="020B0604020202020204" pitchFamily="34" charset="0"/>
              <a:buChar char="•"/>
            </a:pPr>
            <a:r>
              <a:rPr lang="en-US" sz="600" dirty="0" err="1"/>
              <a:t>Vondrick</a:t>
            </a:r>
            <a:r>
              <a:rPr lang="en-US" sz="600" dirty="0"/>
              <a:t>, Carl, </a:t>
            </a:r>
            <a:r>
              <a:rPr lang="en-US" sz="600" dirty="0" err="1"/>
              <a:t>Hamed</a:t>
            </a:r>
            <a:r>
              <a:rPr lang="en-US" sz="600" dirty="0"/>
              <a:t> </a:t>
            </a:r>
            <a:r>
              <a:rPr lang="en-US" sz="600" dirty="0" err="1"/>
              <a:t>Pirsiavash</a:t>
            </a:r>
            <a:r>
              <a:rPr lang="en-US" sz="600" dirty="0"/>
              <a:t>, and Antonio Torralba. "Generating videos with scene dynamics." Advances in neural information processing systems. 2016.</a:t>
            </a:r>
          </a:p>
          <a:p>
            <a:pPr marL="63500" indent="-63500">
              <a:buFont typeface="Arial" panose="020B0604020202020204" pitchFamily="34" charset="0"/>
              <a:buChar char="•"/>
            </a:pPr>
            <a:r>
              <a:rPr lang="en-US" sz="600" dirty="0"/>
              <a:t>Zhao, </a:t>
            </a:r>
            <a:r>
              <a:rPr lang="en-US" sz="600" dirty="0" err="1"/>
              <a:t>Qilu</a:t>
            </a:r>
            <a:r>
              <a:rPr lang="en-US" sz="600" dirty="0"/>
              <a:t>, and </a:t>
            </a:r>
            <a:r>
              <a:rPr lang="en-US" sz="600" dirty="0" err="1"/>
              <a:t>Zongmin</a:t>
            </a:r>
            <a:r>
              <a:rPr lang="en-US" sz="600" dirty="0"/>
              <a:t> Li. "Unsupervised Representation Learning with Laplacian Pyramid Auto-encoders." </a:t>
            </a:r>
            <a:r>
              <a:rPr lang="en-US" sz="600" dirty="0" err="1"/>
              <a:t>arXiv</a:t>
            </a:r>
            <a:r>
              <a:rPr lang="en-US" sz="600" dirty="0"/>
              <a:t> preprint arXiv:1801.05278 (2018).</a:t>
            </a:r>
          </a:p>
          <a:p>
            <a:pPr marL="63500" indent="-63500">
              <a:buFont typeface="Arial" panose="020B0604020202020204" pitchFamily="34" charset="0"/>
              <a:buChar char="•"/>
            </a:pPr>
            <a:r>
              <a:rPr lang="en-US" sz="600" dirty="0"/>
              <a:t>Zhang, </a:t>
            </a:r>
            <a:r>
              <a:rPr lang="en-US" sz="600" dirty="0" err="1"/>
              <a:t>Liheng</a:t>
            </a:r>
            <a:r>
              <a:rPr lang="en-US" sz="600" dirty="0"/>
              <a:t>, et al. "</a:t>
            </a:r>
            <a:r>
              <a:rPr lang="en-US" sz="600" dirty="0" err="1"/>
              <a:t>Aet</a:t>
            </a:r>
            <a:r>
              <a:rPr lang="en-US" sz="600" dirty="0"/>
              <a:t> vs. </a:t>
            </a:r>
            <a:r>
              <a:rPr lang="en-US" sz="600" dirty="0" err="1"/>
              <a:t>aed</a:t>
            </a:r>
            <a:r>
              <a:rPr lang="en-US" sz="600" dirty="0"/>
              <a:t>: Unsupervised representation learning by auto-encoding transformations rather than data." Proceedings of the IEEE Conference on Computer Vision and Pattern Recognition. 2019.</a:t>
            </a:r>
          </a:p>
        </p:txBody>
      </p:sp>
      <p:sp>
        <p:nvSpPr>
          <p:cNvPr id="14" name="TextBox 13">
            <a:extLst>
              <a:ext uri="{FF2B5EF4-FFF2-40B4-BE49-F238E27FC236}">
                <a16:creationId xmlns:a16="http://schemas.microsoft.com/office/drawing/2014/main" id="{E3B9B624-0CDC-6F4A-B5C0-10F7BCB75B87}"/>
              </a:ext>
            </a:extLst>
          </p:cNvPr>
          <p:cNvSpPr txBox="1"/>
          <p:nvPr/>
        </p:nvSpPr>
        <p:spPr>
          <a:xfrm>
            <a:off x="3348456" y="2161151"/>
            <a:ext cx="2420974" cy="2492990"/>
          </a:xfrm>
          <a:prstGeom prst="rect">
            <a:avLst/>
          </a:prstGeom>
          <a:noFill/>
        </p:spPr>
        <p:txBody>
          <a:bodyPr wrap="square" rtlCol="0">
            <a:spAutoFit/>
          </a:bodyPr>
          <a:lstStyle/>
          <a:p>
            <a:pPr marL="63500" indent="-63500">
              <a:buFont typeface="Arial" panose="020B0604020202020204" pitchFamily="34" charset="0"/>
              <a:buChar char="•"/>
            </a:pPr>
            <a:r>
              <a:rPr lang="en-US" sz="600" kern="1200" dirty="0" err="1">
                <a:solidFill>
                  <a:schemeClr val="dk1"/>
                </a:solidFill>
              </a:rPr>
              <a:t>Doersch</a:t>
            </a:r>
            <a:r>
              <a:rPr lang="en-US" sz="600" kern="1200" dirty="0">
                <a:solidFill>
                  <a:schemeClr val="dk1"/>
                </a:solidFill>
              </a:rPr>
              <a:t>, Carl, Abhinav Gupta, and Alexei A. </a:t>
            </a:r>
            <a:r>
              <a:rPr lang="en-US" sz="600" kern="1200" dirty="0" err="1">
                <a:solidFill>
                  <a:schemeClr val="dk1"/>
                </a:solidFill>
              </a:rPr>
              <a:t>Efros</a:t>
            </a:r>
            <a:r>
              <a:rPr lang="en-US" sz="600" kern="1200" dirty="0">
                <a:solidFill>
                  <a:schemeClr val="dk1"/>
                </a:solidFill>
              </a:rPr>
              <a:t>. "Unsupervised visual representation learning by context prediction." </a:t>
            </a:r>
            <a:r>
              <a:rPr lang="en-US" sz="600" i="1" kern="1200" dirty="0">
                <a:solidFill>
                  <a:schemeClr val="dk1"/>
                </a:solidFill>
              </a:rPr>
              <a:t>Proceedings of the IEEE International Conference on Computer Vision</a:t>
            </a:r>
            <a:r>
              <a:rPr lang="en-US" sz="600" kern="1200" dirty="0">
                <a:solidFill>
                  <a:schemeClr val="dk1"/>
                </a:solidFill>
              </a:rPr>
              <a:t>. 2015.</a:t>
            </a:r>
          </a:p>
          <a:p>
            <a:pPr marL="63500" lvl="0" indent="-63500">
              <a:buClrTx/>
              <a:buFont typeface="Arial" panose="020B0604020202020204" pitchFamily="34" charset="0"/>
              <a:buChar char="•"/>
              <a:defRPr/>
            </a:pPr>
            <a:r>
              <a:rPr lang="en-US" sz="600" kern="1200" dirty="0">
                <a:solidFill>
                  <a:schemeClr val="dk1"/>
                </a:solidFill>
              </a:rPr>
              <a:t>Agrawal, Pulkit, Joao </a:t>
            </a:r>
            <a:r>
              <a:rPr lang="en-US" sz="600" kern="1200" dirty="0" err="1">
                <a:solidFill>
                  <a:schemeClr val="dk1"/>
                </a:solidFill>
              </a:rPr>
              <a:t>Carreira</a:t>
            </a:r>
            <a:r>
              <a:rPr lang="en-US" sz="600" kern="1200" dirty="0">
                <a:solidFill>
                  <a:schemeClr val="dk1"/>
                </a:solidFill>
              </a:rPr>
              <a:t>, and Jitendra Malik. "Learning to see by moving." </a:t>
            </a:r>
            <a:r>
              <a:rPr lang="en-US" sz="600" i="1" kern="1200" dirty="0">
                <a:solidFill>
                  <a:schemeClr val="dk1"/>
                </a:solidFill>
              </a:rPr>
              <a:t>Proceedings of the IEEE international conference on computer vision</a:t>
            </a:r>
            <a:r>
              <a:rPr lang="en-US" sz="600" kern="1200" dirty="0">
                <a:solidFill>
                  <a:schemeClr val="dk1"/>
                </a:solidFill>
              </a:rPr>
              <a:t>. 2015.</a:t>
            </a:r>
          </a:p>
          <a:p>
            <a:pPr marL="63500" lvl="0" indent="-63500">
              <a:buClrTx/>
              <a:buFont typeface="Arial" panose="020B0604020202020204" pitchFamily="34" charset="0"/>
              <a:buChar char="•"/>
              <a:defRPr/>
            </a:pPr>
            <a:r>
              <a:rPr lang="en-US" sz="600" kern="1200" dirty="0">
                <a:solidFill>
                  <a:schemeClr val="dk1"/>
                </a:solidFill>
              </a:rPr>
              <a:t>Wang, </a:t>
            </a:r>
            <a:r>
              <a:rPr lang="en-US" sz="600" kern="1200" dirty="0" err="1">
                <a:solidFill>
                  <a:schemeClr val="dk1"/>
                </a:solidFill>
              </a:rPr>
              <a:t>Xiaolong</a:t>
            </a:r>
            <a:r>
              <a:rPr lang="en-US" sz="600" kern="1200" dirty="0">
                <a:solidFill>
                  <a:schemeClr val="dk1"/>
                </a:solidFill>
              </a:rPr>
              <a:t>, and Abhinav Gupta. "Unsupervised learning of visual representations using videos." Proceedings of the IEEE International Conference on Computer Vision. 2015.</a:t>
            </a:r>
          </a:p>
          <a:p>
            <a:pPr marL="63500" lvl="0" indent="-63500">
              <a:buClrTx/>
              <a:buFont typeface="Arial" panose="020B0604020202020204" pitchFamily="34" charset="0"/>
              <a:buChar char="•"/>
              <a:defRPr/>
            </a:pPr>
            <a:r>
              <a:rPr lang="en-US" sz="600" kern="1200" dirty="0" err="1">
                <a:solidFill>
                  <a:schemeClr val="dk1"/>
                </a:solidFill>
              </a:rPr>
              <a:t>Misra</a:t>
            </a:r>
            <a:r>
              <a:rPr lang="en-US" sz="600" kern="1200" dirty="0">
                <a:solidFill>
                  <a:schemeClr val="dk1"/>
                </a:solidFill>
              </a:rPr>
              <a:t>, Ishan, C. Lawrence </a:t>
            </a:r>
            <a:r>
              <a:rPr lang="en-US" sz="600" kern="1200" dirty="0" err="1">
                <a:solidFill>
                  <a:schemeClr val="dk1"/>
                </a:solidFill>
              </a:rPr>
              <a:t>Zitnick</a:t>
            </a:r>
            <a:r>
              <a:rPr lang="en-US" sz="600" kern="1200" dirty="0">
                <a:solidFill>
                  <a:schemeClr val="dk1"/>
                </a:solidFill>
              </a:rPr>
              <a:t>, and Martial Hebert. "Shuffle and learn: unsupervised learning using temporal order verification." European Conference on Computer Vision. Springer, Cham, 2016.</a:t>
            </a:r>
          </a:p>
          <a:p>
            <a:pPr marL="63500" indent="-63500">
              <a:buFont typeface="Arial" panose="020B0604020202020204" pitchFamily="34" charset="0"/>
              <a:buChar char="•"/>
            </a:pPr>
            <a:r>
              <a:rPr lang="en-US" sz="600" kern="1200" dirty="0" err="1">
                <a:solidFill>
                  <a:schemeClr val="dk1"/>
                </a:solidFill>
              </a:rPr>
              <a:t>Noroozi</a:t>
            </a:r>
            <a:r>
              <a:rPr lang="en-US" sz="600" kern="1200" dirty="0">
                <a:solidFill>
                  <a:schemeClr val="dk1"/>
                </a:solidFill>
              </a:rPr>
              <a:t>, Mehdi, and Paolo </a:t>
            </a:r>
            <a:r>
              <a:rPr lang="en-US" sz="600" kern="1200" dirty="0" err="1">
                <a:solidFill>
                  <a:schemeClr val="dk1"/>
                </a:solidFill>
              </a:rPr>
              <a:t>Favaro</a:t>
            </a:r>
            <a:r>
              <a:rPr lang="en-US" sz="600" kern="1200" dirty="0">
                <a:solidFill>
                  <a:schemeClr val="dk1"/>
                </a:solidFill>
              </a:rPr>
              <a:t>. "Unsupervised learning of visual representations by solving jigsaw puzzles." European Conference on Computer Vision. Springer, Cham, 2016.</a:t>
            </a:r>
          </a:p>
          <a:p>
            <a:pPr marL="63500" indent="-63500">
              <a:buFont typeface="Arial" panose="020B0604020202020204" pitchFamily="34" charset="0"/>
              <a:buChar char="•"/>
            </a:pPr>
            <a:r>
              <a:rPr lang="en-US" sz="600" dirty="0"/>
              <a:t>Li, Dong, et al. "Unsupervised visual representation learning by graph-based consistent constraints." European Conference on Computer Vision. Springer, Cham, 2016.</a:t>
            </a:r>
          </a:p>
          <a:p>
            <a:pPr marL="63500" indent="-63500">
              <a:buFont typeface="Arial" panose="020B0604020202020204" pitchFamily="34" charset="0"/>
              <a:buChar char="•"/>
            </a:pPr>
            <a:r>
              <a:rPr lang="en-US" sz="600" dirty="0"/>
              <a:t>Pathak, Deepak, et al. "Learning features by watching objects move." Proceedings of the IEEE Conference on Computer Vision and Pattern Recognition. 2017.</a:t>
            </a:r>
          </a:p>
          <a:p>
            <a:pPr marL="63500" indent="-63500">
              <a:buFont typeface="Arial" panose="020B0604020202020204" pitchFamily="34" charset="0"/>
              <a:buChar char="•"/>
            </a:pPr>
            <a:r>
              <a:rPr lang="en-US" sz="600" dirty="0" err="1"/>
              <a:t>Gidaris</a:t>
            </a:r>
            <a:r>
              <a:rPr lang="en-US" sz="600" dirty="0"/>
              <a:t>, Spyros, </a:t>
            </a:r>
            <a:r>
              <a:rPr lang="en-US" sz="600" dirty="0" err="1"/>
              <a:t>Praveer</a:t>
            </a:r>
            <a:r>
              <a:rPr lang="en-US" sz="600" dirty="0"/>
              <a:t> Singh, and Nikos </a:t>
            </a:r>
            <a:r>
              <a:rPr lang="en-US" sz="600" dirty="0" err="1"/>
              <a:t>Komodakis</a:t>
            </a:r>
            <a:r>
              <a:rPr lang="en-US" sz="600" dirty="0"/>
              <a:t>. "Unsupervised representation learning by predicting image rotations." </a:t>
            </a:r>
            <a:r>
              <a:rPr lang="en-US" sz="600" dirty="0" err="1"/>
              <a:t>arXiv</a:t>
            </a:r>
            <a:r>
              <a:rPr lang="en-US" sz="600" dirty="0"/>
              <a:t> preprint arXiv:1803.07728 (2018).</a:t>
            </a:r>
          </a:p>
        </p:txBody>
      </p:sp>
      <p:sp>
        <p:nvSpPr>
          <p:cNvPr id="15" name="TextBox 14">
            <a:extLst>
              <a:ext uri="{FF2B5EF4-FFF2-40B4-BE49-F238E27FC236}">
                <a16:creationId xmlns:a16="http://schemas.microsoft.com/office/drawing/2014/main" id="{6D516AF7-6C3B-9249-A3B8-E11727AB1864}"/>
              </a:ext>
            </a:extLst>
          </p:cNvPr>
          <p:cNvSpPr txBox="1"/>
          <p:nvPr/>
        </p:nvSpPr>
        <p:spPr>
          <a:xfrm>
            <a:off x="5976913" y="2161151"/>
            <a:ext cx="2849822" cy="2569934"/>
          </a:xfrm>
          <a:prstGeom prst="rect">
            <a:avLst/>
          </a:prstGeom>
          <a:noFill/>
        </p:spPr>
        <p:txBody>
          <a:bodyPr wrap="square" rtlCol="0">
            <a:spAutoFit/>
          </a:bodyPr>
          <a:lstStyle/>
          <a:p>
            <a:pPr marL="117475" indent="-117475">
              <a:buFont typeface="Arial" panose="020B0604020202020204" pitchFamily="34" charset="0"/>
              <a:buChar char="•"/>
            </a:pPr>
            <a:r>
              <a:rPr lang="en-US" sz="700" kern="1200" dirty="0">
                <a:solidFill>
                  <a:schemeClr val="dk1"/>
                </a:solidFill>
              </a:rPr>
              <a:t>Wang, </a:t>
            </a:r>
            <a:r>
              <a:rPr lang="en-US" sz="700" kern="1200" dirty="0" err="1">
                <a:solidFill>
                  <a:schemeClr val="dk1"/>
                </a:solidFill>
              </a:rPr>
              <a:t>Xiaolong</a:t>
            </a:r>
            <a:r>
              <a:rPr lang="en-US" sz="700" kern="1200" dirty="0">
                <a:solidFill>
                  <a:schemeClr val="dk1"/>
                </a:solidFill>
              </a:rPr>
              <a:t>, and Abhinav Gupta. "Unsupervised learning of visual representations using videos." </a:t>
            </a:r>
            <a:r>
              <a:rPr lang="en-US" sz="700" i="1" kern="1200" dirty="0">
                <a:solidFill>
                  <a:schemeClr val="dk1"/>
                </a:solidFill>
              </a:rPr>
              <a:t>Proceedings of the IEEE International Conference on Computer Vision</a:t>
            </a:r>
            <a:r>
              <a:rPr lang="en-US" sz="700" kern="1200" dirty="0">
                <a:solidFill>
                  <a:schemeClr val="dk1"/>
                </a:solidFill>
              </a:rPr>
              <a:t>. 2015.</a:t>
            </a:r>
          </a:p>
          <a:p>
            <a:pPr marL="117475" indent="-117475">
              <a:buFont typeface="Arial" panose="020B0604020202020204" pitchFamily="34" charset="0"/>
              <a:buChar char="•"/>
            </a:pPr>
            <a:r>
              <a:rPr lang="en-US" sz="700" kern="1200" dirty="0">
                <a:solidFill>
                  <a:schemeClr val="dk1"/>
                </a:solidFill>
              </a:rPr>
              <a:t>Jayaraman, Dinesh, and Kristen </a:t>
            </a:r>
            <a:r>
              <a:rPr lang="en-US" sz="700" kern="1200" dirty="0" err="1">
                <a:solidFill>
                  <a:schemeClr val="dk1"/>
                </a:solidFill>
              </a:rPr>
              <a:t>Grauman</a:t>
            </a:r>
            <a:r>
              <a:rPr lang="en-US" sz="700" kern="1200" dirty="0">
                <a:solidFill>
                  <a:schemeClr val="dk1"/>
                </a:solidFill>
              </a:rPr>
              <a:t>. "Learning image representations tied to ego-motion." Proceedings of the IEEE International Conference on Computer Vision. 2015.</a:t>
            </a:r>
          </a:p>
          <a:p>
            <a:pPr marL="117475" indent="-117475">
              <a:buFont typeface="Arial" panose="020B0604020202020204" pitchFamily="34" charset="0"/>
              <a:buChar char="•"/>
            </a:pPr>
            <a:r>
              <a:rPr lang="en-US" sz="700" kern="1200" dirty="0">
                <a:solidFill>
                  <a:schemeClr val="dk1"/>
                </a:solidFill>
              </a:rPr>
              <a:t>Bojanowski, Piotr, and Armand </a:t>
            </a:r>
            <a:r>
              <a:rPr lang="en-US" sz="700" kern="1200" dirty="0" err="1">
                <a:solidFill>
                  <a:schemeClr val="dk1"/>
                </a:solidFill>
              </a:rPr>
              <a:t>Joulin</a:t>
            </a:r>
            <a:r>
              <a:rPr lang="en-US" sz="700" kern="1200" dirty="0">
                <a:solidFill>
                  <a:schemeClr val="dk1"/>
                </a:solidFill>
              </a:rPr>
              <a:t>. "Unsupervised learning by predicting noise." Proceedings of the 34th International Conference on Machine Learning-Volume 70. JMLR. org, 2017.</a:t>
            </a:r>
          </a:p>
          <a:p>
            <a:pPr marL="117475" indent="-117475">
              <a:buFont typeface="Arial" panose="020B0604020202020204" pitchFamily="34" charset="0"/>
              <a:buChar char="•"/>
            </a:pPr>
            <a:r>
              <a:rPr lang="en-US" sz="700" kern="1200" dirty="0">
                <a:solidFill>
                  <a:schemeClr val="dk1"/>
                </a:solidFill>
              </a:rPr>
              <a:t>Yan, </a:t>
            </a:r>
            <a:r>
              <a:rPr lang="en-US" sz="700" kern="1200" dirty="0" err="1">
                <a:solidFill>
                  <a:schemeClr val="dk1"/>
                </a:solidFill>
              </a:rPr>
              <a:t>Xueting</a:t>
            </a:r>
            <a:r>
              <a:rPr lang="en-US" sz="700" kern="1200" dirty="0">
                <a:solidFill>
                  <a:schemeClr val="dk1"/>
                </a:solidFill>
              </a:rPr>
              <a:t>, et al. "</a:t>
            </a:r>
            <a:r>
              <a:rPr lang="en-US" sz="700" kern="1200" dirty="0" err="1">
                <a:solidFill>
                  <a:schemeClr val="dk1"/>
                </a:solidFill>
              </a:rPr>
              <a:t>ClusterFit</a:t>
            </a:r>
            <a:r>
              <a:rPr lang="en-US" sz="700" kern="1200" dirty="0">
                <a:solidFill>
                  <a:schemeClr val="dk1"/>
                </a:solidFill>
              </a:rPr>
              <a:t>: Improving Generalization of Visual Representations." </a:t>
            </a:r>
            <a:r>
              <a:rPr lang="en-US" sz="700" kern="1200" dirty="0" err="1">
                <a:solidFill>
                  <a:schemeClr val="dk1"/>
                </a:solidFill>
              </a:rPr>
              <a:t>arXiv</a:t>
            </a:r>
            <a:r>
              <a:rPr lang="en-US" sz="700" kern="1200" dirty="0">
                <a:solidFill>
                  <a:schemeClr val="dk1"/>
                </a:solidFill>
              </a:rPr>
              <a:t> preprint arXiv:1912.03330 (2019).</a:t>
            </a:r>
            <a:endParaRPr lang="en-US" sz="700" dirty="0"/>
          </a:p>
          <a:p>
            <a:pPr marL="117475" indent="-117475">
              <a:buFont typeface="Arial" panose="020B0604020202020204" pitchFamily="34" charset="0"/>
              <a:buChar char="•"/>
            </a:pPr>
            <a:r>
              <a:rPr lang="en-US" sz="700" dirty="0"/>
              <a:t>Wu, </a:t>
            </a:r>
            <a:r>
              <a:rPr lang="en-US" sz="700" dirty="0" err="1"/>
              <a:t>Zhirong</a:t>
            </a:r>
            <a:r>
              <a:rPr lang="en-US" sz="700" dirty="0"/>
              <a:t>, et al. "Unsupervised feature learning via non-parametric instance discrimination." Proceedings of the IEEE Conference on Computer Vision and Pattern Recognition. 2018.</a:t>
            </a:r>
          </a:p>
          <a:p>
            <a:pPr marL="117475" indent="-117475">
              <a:buFont typeface="Arial" panose="020B0604020202020204" pitchFamily="34" charset="0"/>
              <a:buChar char="•"/>
            </a:pPr>
            <a:r>
              <a:rPr lang="en-US" sz="700" dirty="0"/>
              <a:t>Oord, Aaron van den, </a:t>
            </a:r>
            <a:r>
              <a:rPr lang="en-US" sz="700" dirty="0" err="1"/>
              <a:t>Yazhe</a:t>
            </a:r>
            <a:r>
              <a:rPr lang="en-US" sz="700" dirty="0"/>
              <a:t> Li, and Oriol </a:t>
            </a:r>
            <a:r>
              <a:rPr lang="en-US" sz="700" dirty="0" err="1"/>
              <a:t>Vinyals</a:t>
            </a:r>
            <a:r>
              <a:rPr lang="en-US" sz="700" dirty="0"/>
              <a:t>. "Representation learning with contrastive predictive coding." </a:t>
            </a:r>
            <a:r>
              <a:rPr lang="en-US" sz="700" dirty="0" err="1"/>
              <a:t>arXiv</a:t>
            </a:r>
            <a:r>
              <a:rPr lang="en-US" sz="700" dirty="0"/>
              <a:t> preprint arXiv:1807.03748 (2018).</a:t>
            </a:r>
          </a:p>
          <a:p>
            <a:pPr marL="117475" indent="-117475">
              <a:buFont typeface="Arial" panose="020B0604020202020204" pitchFamily="34" charset="0"/>
              <a:buChar char="•"/>
            </a:pPr>
            <a:r>
              <a:rPr lang="en-US" sz="700" dirty="0"/>
              <a:t>He, </a:t>
            </a:r>
            <a:r>
              <a:rPr lang="en-US" sz="700" dirty="0" err="1"/>
              <a:t>Kaiming</a:t>
            </a:r>
            <a:r>
              <a:rPr lang="en-US" sz="700" dirty="0"/>
              <a:t>, et al. "Momentum contrast for unsupervised visual representation learning." </a:t>
            </a:r>
            <a:r>
              <a:rPr lang="en-US" sz="700" dirty="0" err="1"/>
              <a:t>arXiv</a:t>
            </a:r>
            <a:r>
              <a:rPr lang="en-US" sz="700" dirty="0"/>
              <a:t> preprint arXiv:1911.05722 (2019).</a:t>
            </a:r>
          </a:p>
          <a:p>
            <a:pPr marL="117475" indent="-117475">
              <a:buFont typeface="Arial" panose="020B0604020202020204" pitchFamily="34" charset="0"/>
              <a:buChar char="•"/>
            </a:pPr>
            <a:r>
              <a:rPr lang="en-US" sz="700" dirty="0" err="1"/>
              <a:t>Misra</a:t>
            </a:r>
            <a:r>
              <a:rPr lang="en-US" sz="700" dirty="0"/>
              <a:t>, Ishan, and Laurens van der </a:t>
            </a:r>
            <a:r>
              <a:rPr lang="en-US" sz="700" dirty="0" err="1"/>
              <a:t>Maaten</a:t>
            </a:r>
            <a:r>
              <a:rPr lang="en-US" sz="700" dirty="0"/>
              <a:t>. "Self-supervised learning of pretext-invariant representations." </a:t>
            </a:r>
            <a:r>
              <a:rPr lang="en-US" sz="700" dirty="0" err="1"/>
              <a:t>arXiv</a:t>
            </a:r>
            <a:r>
              <a:rPr lang="en-US" sz="700" dirty="0"/>
              <a:t> preprint arXiv:1912.01991 (2019).</a:t>
            </a:r>
          </a:p>
        </p:txBody>
      </p:sp>
    </p:spTree>
    <p:extLst>
      <p:ext uri="{BB962C8B-B14F-4D97-AF65-F5344CB8AC3E}">
        <p14:creationId xmlns:p14="http://schemas.microsoft.com/office/powerpoint/2010/main" val="411088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7814-950D-F341-A678-D9918D225980}"/>
              </a:ext>
            </a:extLst>
          </p:cNvPr>
          <p:cNvSpPr>
            <a:spLocks noGrp="1"/>
          </p:cNvSpPr>
          <p:nvPr>
            <p:ph type="title"/>
          </p:nvPr>
        </p:nvSpPr>
        <p:spPr/>
        <p:txBody>
          <a:bodyPr/>
          <a:lstStyle/>
          <a:p>
            <a:r>
              <a:rPr lang="en-US" dirty="0"/>
              <a:t>Diagnostic Experiment Results</a:t>
            </a:r>
          </a:p>
        </p:txBody>
      </p:sp>
      <p:sp>
        <p:nvSpPr>
          <p:cNvPr id="3" name="Text Placeholder 2">
            <a:extLst>
              <a:ext uri="{FF2B5EF4-FFF2-40B4-BE49-F238E27FC236}">
                <a16:creationId xmlns:a16="http://schemas.microsoft.com/office/drawing/2014/main" id="{3C0215E0-561E-5F44-BF3D-37D6C61158B6}"/>
              </a:ext>
            </a:extLst>
          </p:cNvPr>
          <p:cNvSpPr>
            <a:spLocks noGrp="1"/>
          </p:cNvSpPr>
          <p:nvPr>
            <p:ph type="body" idx="1"/>
          </p:nvPr>
        </p:nvSpPr>
        <p:spPr>
          <a:xfrm>
            <a:off x="593275" y="1375954"/>
            <a:ext cx="7830600" cy="3228496"/>
          </a:xfrm>
        </p:spPr>
        <p:txBody>
          <a:bodyPr/>
          <a:lstStyle/>
          <a:p>
            <a:pPr marL="152400" indent="0">
              <a:buNone/>
            </a:pPr>
            <a:r>
              <a:rPr lang="en-US" sz="1800" dirty="0"/>
              <a:t>Training dataset bias confirmed again!  </a:t>
            </a:r>
          </a:p>
        </p:txBody>
      </p:sp>
      <p:graphicFrame>
        <p:nvGraphicFramePr>
          <p:cNvPr id="6" name="Table 5">
            <a:extLst>
              <a:ext uri="{FF2B5EF4-FFF2-40B4-BE49-F238E27FC236}">
                <a16:creationId xmlns:a16="http://schemas.microsoft.com/office/drawing/2014/main" id="{187F0A05-4FCA-3343-81CE-B9B16AEB202E}"/>
              </a:ext>
            </a:extLst>
          </p:cNvPr>
          <p:cNvGraphicFramePr>
            <a:graphicFrameLocks noGrp="1"/>
          </p:cNvGraphicFramePr>
          <p:nvPr>
            <p:extLst>
              <p:ext uri="{D42A27DB-BD31-4B8C-83A1-F6EECF244321}">
                <p14:modId xmlns:p14="http://schemas.microsoft.com/office/powerpoint/2010/main" val="4087513594"/>
              </p:ext>
            </p:extLst>
          </p:nvPr>
        </p:nvGraphicFramePr>
        <p:xfrm>
          <a:off x="1112907" y="2851469"/>
          <a:ext cx="7156450" cy="1749743"/>
        </p:xfrm>
        <a:graphic>
          <a:graphicData uri="http://schemas.openxmlformats.org/drawingml/2006/table">
            <a:tbl>
              <a:tblPr>
                <a:tableStyleId>{35758FB7-9AC5-4552-8A53-C91805E547FA}</a:tableStyleId>
              </a:tblPr>
              <a:tblGrid>
                <a:gridCol w="1431290">
                  <a:extLst>
                    <a:ext uri="{9D8B030D-6E8A-4147-A177-3AD203B41FA5}">
                      <a16:colId xmlns:a16="http://schemas.microsoft.com/office/drawing/2014/main" val="3539896070"/>
                    </a:ext>
                  </a:extLst>
                </a:gridCol>
                <a:gridCol w="1431290">
                  <a:extLst>
                    <a:ext uri="{9D8B030D-6E8A-4147-A177-3AD203B41FA5}">
                      <a16:colId xmlns:a16="http://schemas.microsoft.com/office/drawing/2014/main" val="3144457037"/>
                    </a:ext>
                  </a:extLst>
                </a:gridCol>
                <a:gridCol w="1431290">
                  <a:extLst>
                    <a:ext uri="{9D8B030D-6E8A-4147-A177-3AD203B41FA5}">
                      <a16:colId xmlns:a16="http://schemas.microsoft.com/office/drawing/2014/main" val="3185156785"/>
                    </a:ext>
                  </a:extLst>
                </a:gridCol>
                <a:gridCol w="1170087">
                  <a:extLst>
                    <a:ext uri="{9D8B030D-6E8A-4147-A177-3AD203B41FA5}">
                      <a16:colId xmlns:a16="http://schemas.microsoft.com/office/drawing/2014/main" val="4122893039"/>
                    </a:ext>
                  </a:extLst>
                </a:gridCol>
                <a:gridCol w="1692493">
                  <a:extLst>
                    <a:ext uri="{9D8B030D-6E8A-4147-A177-3AD203B41FA5}">
                      <a16:colId xmlns:a16="http://schemas.microsoft.com/office/drawing/2014/main" val="265833525"/>
                    </a:ext>
                  </a:extLst>
                </a:gridCol>
              </a:tblGrid>
              <a:tr h="278128">
                <a:tc rowSpan="2">
                  <a:txBody>
                    <a:bodyPr/>
                    <a:lstStyle/>
                    <a:p>
                      <a:pPr algn="ctr" fontAlgn="ctr"/>
                      <a:r>
                        <a:rPr lang="en-US" sz="1200" b="1" u="none" strike="noStrike" dirty="0">
                          <a:effectLst/>
                        </a:rPr>
                        <a:t>Dataset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n-US" sz="1200" b="1" u="none" strike="noStrike" dirty="0">
                          <a:effectLst/>
                        </a:rPr>
                        <a:t> Method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 ImageNet</a:t>
                      </a:r>
                    </a:p>
                  </a:txBody>
                  <a:tcPr marL="9525" marR="9525" marT="9525" marB="0" anchor="ctr">
                    <a:solidFill>
                      <a:schemeClr val="bg1"/>
                    </a:solidFill>
                  </a:tcPr>
                </a:tc>
                <a:tc>
                  <a:txBody>
                    <a:bodyPr/>
                    <a:lstStyle/>
                    <a:p>
                      <a:pPr algn="ctr" fontAlgn="b"/>
                      <a:r>
                        <a:rPr lang="en-US" sz="1200" b="1" i="0" u="none" strike="noStrike" dirty="0">
                          <a:solidFill>
                            <a:schemeClr val="bg1">
                              <a:lumMod val="75000"/>
                            </a:schemeClr>
                          </a:solidFill>
                          <a:effectLst/>
                          <a:latin typeface="Calibri" panose="020F0502020204030204" pitchFamily="34" charset="0"/>
                        </a:rPr>
                        <a:t> Pascal </a:t>
                      </a:r>
                    </a:p>
                  </a:txBody>
                  <a:tcPr marL="9525" marR="9525" marT="9525" marB="0" anchor="ctr">
                    <a:solidFill>
                      <a:schemeClr val="bg1"/>
                    </a:solidFill>
                  </a:tcPr>
                </a:tc>
                <a:tc>
                  <a:txBody>
                    <a:bodyPr/>
                    <a:lstStyle/>
                    <a:p>
                      <a:pPr algn="ctr" fontAlgn="b"/>
                      <a:r>
                        <a:rPr lang="en-US" sz="1200" b="1" i="0" u="none" strike="noStrike">
                          <a:solidFill>
                            <a:srgbClr val="000000"/>
                          </a:solidFill>
                          <a:effectLst/>
                          <a:latin typeface="Calibri" panose="020F0502020204030204" pitchFamily="34" charset="0"/>
                        </a:rPr>
                        <a:t> Pascal Cropped Boxes </a:t>
                      </a:r>
                    </a:p>
                  </a:txBody>
                  <a:tcPr marL="9525" marR="9525" marT="9525" marB="0" anchor="ctr">
                    <a:solidFill>
                      <a:schemeClr val="bg1"/>
                    </a:solidFill>
                  </a:tcPr>
                </a:tc>
                <a:extLst>
                  <a:ext uri="{0D108BD9-81ED-4DB2-BD59-A6C34878D82A}">
                    <a16:rowId xmlns:a16="http://schemas.microsoft.com/office/drawing/2014/main" val="764339248"/>
                  </a:ext>
                </a:extLst>
              </a:tr>
              <a:tr h="190164">
                <a:tc vMerge="1">
                  <a:txBody>
                    <a:bodyPr/>
                    <a:lstStyle/>
                    <a:p>
                      <a:endParaRPr lang="en-US"/>
                    </a:p>
                  </a:txBody>
                  <a:tcPr/>
                </a:tc>
                <a:tc vMerge="1">
                  <a:txBody>
                    <a:bodyPr/>
                    <a:lstStyle/>
                    <a:p>
                      <a:endParaRPr lang="en-US"/>
                    </a:p>
                  </a:txBody>
                  <a:tcPr/>
                </a:tc>
                <a:tc>
                  <a:txBody>
                    <a:bodyPr/>
                    <a:lstStyle/>
                    <a:p>
                      <a:pPr algn="ctr" fontAlgn="b"/>
                      <a:r>
                        <a:rPr lang="en-US" sz="1200" b="1" i="0" u="none" strike="noStrike" dirty="0">
                          <a:solidFill>
                            <a:srgbClr val="000000"/>
                          </a:solidFill>
                          <a:effectLst/>
                          <a:latin typeface="Calibri" panose="020F0502020204030204" pitchFamily="34" charset="0"/>
                        </a:rPr>
                        <a:t> Top-1 </a:t>
                      </a:r>
                      <a:r>
                        <a:rPr lang="en-US" sz="1200" b="1" i="0" u="none" strike="noStrike" dirty="0" err="1">
                          <a:solidFill>
                            <a:srgbClr val="000000"/>
                          </a:solidFill>
                          <a:effectLst/>
                          <a:latin typeface="Calibri" panose="020F0502020204030204" pitchFamily="34" charset="0"/>
                        </a:rPr>
                        <a:t>Acc</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US" sz="1200" b="1" i="0" u="none" strike="noStrike" dirty="0">
                          <a:solidFill>
                            <a:schemeClr val="bg1">
                              <a:lumMod val="75000"/>
                            </a:schemeClr>
                          </a:solidFill>
                          <a:effectLst/>
                          <a:latin typeface="Calibri" panose="020F0502020204030204" pitchFamily="34" charset="0"/>
                        </a:rPr>
                        <a:t> Mean AP </a:t>
                      </a:r>
                    </a:p>
                  </a:txBody>
                  <a:tcPr marL="9525" marR="9525" marT="9525" marB="0" anchor="ctr">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 Mean AP </a:t>
                      </a:r>
                    </a:p>
                  </a:txBody>
                  <a:tcPr marL="9525" marR="9525" marT="9525" marB="0" anchor="ctr">
                    <a:solidFill>
                      <a:schemeClr val="bg1"/>
                    </a:solidFill>
                  </a:tcPr>
                </a:tc>
                <a:extLst>
                  <a:ext uri="{0D108BD9-81ED-4DB2-BD59-A6C34878D82A}">
                    <a16:rowId xmlns:a16="http://schemas.microsoft.com/office/drawing/2014/main" val="3136418149"/>
                  </a:ext>
                </a:extLst>
              </a:tr>
              <a:tr h="386714">
                <a:tc>
                  <a:txBody>
                    <a:bodyPr/>
                    <a:lstStyle/>
                    <a:p>
                      <a:pPr algn="l" fontAlgn="b"/>
                      <a:r>
                        <a:rPr lang="en-US" sz="1200" u="none" strike="noStrike" dirty="0">
                          <a:effectLst/>
                        </a:rPr>
                        <a:t>ImageNet 10%</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MOCOv2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1" i="0" u="none" strike="noStrike" dirty="0">
                          <a:solidFill>
                            <a:srgbClr val="000000"/>
                          </a:solidFill>
                          <a:effectLst/>
                          <a:latin typeface="Calibri" panose="020F0502020204030204" pitchFamily="34" charset="0"/>
                        </a:rPr>
                        <a:t>38.53</a:t>
                      </a:r>
                    </a:p>
                  </a:txBody>
                  <a:tcPr marL="9525" marR="9525" marT="9525" marB="0" anchor="ctr"/>
                </a:tc>
                <a:tc>
                  <a:txBody>
                    <a:bodyPr/>
                    <a:lstStyle/>
                    <a:p>
                      <a:pPr algn="ctr" fontAlgn="b"/>
                      <a:r>
                        <a:rPr lang="en-US" sz="1200" b="0" i="0" u="none" strike="noStrike" dirty="0">
                          <a:solidFill>
                            <a:schemeClr val="bg1">
                              <a:lumMod val="75000"/>
                            </a:schemeClr>
                          </a:solidFill>
                          <a:effectLst/>
                          <a:latin typeface="Calibri" panose="020F0502020204030204" pitchFamily="34" charset="0"/>
                        </a:rPr>
                        <a:t>62.32</a:t>
                      </a:r>
                    </a:p>
                  </a:txBody>
                  <a:tcPr marL="9525" marR="9525" marT="9525" marB="0" anchor="ctr"/>
                </a:tc>
                <a:tc>
                  <a:txBody>
                    <a:bodyPr/>
                    <a:lstStyle/>
                    <a:p>
                      <a:pPr algn="ctr" fontAlgn="b"/>
                      <a:r>
                        <a:rPr lang="en-US" sz="1200" b="0" i="0" u="none" strike="noStrike" dirty="0">
                          <a:solidFill>
                            <a:srgbClr val="000000"/>
                          </a:solidFill>
                          <a:effectLst/>
                          <a:latin typeface="Calibri" panose="020F0502020204030204" pitchFamily="34" charset="0"/>
                        </a:rPr>
                        <a:t>73.85</a:t>
                      </a:r>
                    </a:p>
                  </a:txBody>
                  <a:tcPr marL="9525" marR="9525" marT="9525" marB="0" anchor="ctr"/>
                </a:tc>
                <a:extLst>
                  <a:ext uri="{0D108BD9-81ED-4DB2-BD59-A6C34878D82A}">
                    <a16:rowId xmlns:a16="http://schemas.microsoft.com/office/drawing/2014/main" val="4215585347"/>
                  </a:ext>
                </a:extLst>
              </a:tr>
              <a:tr h="384007">
                <a:tc>
                  <a:txBody>
                    <a:bodyPr/>
                    <a:lstStyle/>
                    <a:p>
                      <a:pPr algn="l" fontAlgn="b"/>
                      <a:r>
                        <a:rPr lang="en-US" sz="1200" u="none" strike="noStrike">
                          <a:effectLst/>
                        </a:rPr>
                        <a:t>MSCOCO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a:effectLst/>
                        </a:rPr>
                        <a:t> MOCOv2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0" i="0" u="none" strike="noStrike" dirty="0">
                          <a:solidFill>
                            <a:srgbClr val="000000"/>
                          </a:solidFill>
                          <a:effectLst/>
                          <a:latin typeface="Calibri" panose="020F0502020204030204" pitchFamily="34" charset="0"/>
                        </a:rPr>
                        <a:t>33.64</a:t>
                      </a:r>
                    </a:p>
                  </a:txBody>
                  <a:tcPr marL="9525" marR="9525" marT="9525" marB="0" anchor="ctr"/>
                </a:tc>
                <a:tc>
                  <a:txBody>
                    <a:bodyPr/>
                    <a:lstStyle/>
                    <a:p>
                      <a:pPr algn="ctr" fontAlgn="b"/>
                      <a:r>
                        <a:rPr lang="en-US" sz="1200" b="1" i="0" u="none" strike="noStrike" dirty="0">
                          <a:solidFill>
                            <a:schemeClr val="bg1">
                              <a:lumMod val="75000"/>
                            </a:schemeClr>
                          </a:solidFill>
                          <a:effectLst/>
                          <a:latin typeface="Calibri" panose="020F0502020204030204" pitchFamily="34" charset="0"/>
                        </a:rPr>
                        <a:t>64.39</a:t>
                      </a:r>
                    </a:p>
                  </a:txBody>
                  <a:tcPr marL="9525" marR="9525" marT="9525" marB="0" anchor="ctr"/>
                </a:tc>
                <a:tc>
                  <a:txBody>
                    <a:bodyPr/>
                    <a:lstStyle/>
                    <a:p>
                      <a:pPr algn="ctr" fontAlgn="b"/>
                      <a:r>
                        <a:rPr lang="en-US" sz="1200" b="0" i="0" u="none" strike="noStrike" dirty="0">
                          <a:solidFill>
                            <a:srgbClr val="000000"/>
                          </a:solidFill>
                          <a:effectLst/>
                          <a:latin typeface="Calibri" panose="020F0502020204030204" pitchFamily="34" charset="0"/>
                        </a:rPr>
                        <a:t>71.94</a:t>
                      </a:r>
                    </a:p>
                  </a:txBody>
                  <a:tcPr marL="9525" marR="9525" marT="9525" marB="0" anchor="ctr"/>
                </a:tc>
                <a:extLst>
                  <a:ext uri="{0D108BD9-81ED-4DB2-BD59-A6C34878D82A}">
                    <a16:rowId xmlns:a16="http://schemas.microsoft.com/office/drawing/2014/main" val="1698442355"/>
                  </a:ext>
                </a:extLst>
              </a:tr>
              <a:tr h="508489">
                <a:tc>
                  <a:txBody>
                    <a:bodyPr/>
                    <a:lstStyle/>
                    <a:p>
                      <a:pPr algn="l" fontAlgn="b"/>
                      <a:r>
                        <a:rPr lang="en-US" sz="1200" u="none" strike="noStrike">
                          <a:effectLst/>
                        </a:rPr>
                        <a:t>MSCOCO Boxes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MOCOv2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0" i="0" u="none" strike="noStrike" dirty="0">
                          <a:solidFill>
                            <a:srgbClr val="000000"/>
                          </a:solidFill>
                          <a:effectLst/>
                          <a:latin typeface="Calibri" panose="020F0502020204030204" pitchFamily="34" charset="0"/>
                        </a:rPr>
                        <a:t>34.24</a:t>
                      </a:r>
                    </a:p>
                  </a:txBody>
                  <a:tcPr marL="9525" marR="9525" marT="9525" marB="0" anchor="ctr"/>
                </a:tc>
                <a:tc>
                  <a:txBody>
                    <a:bodyPr/>
                    <a:lstStyle/>
                    <a:p>
                      <a:pPr algn="ctr" fontAlgn="b"/>
                      <a:r>
                        <a:rPr lang="en-US" sz="1200" b="0" i="0" u="none" strike="noStrike" dirty="0">
                          <a:solidFill>
                            <a:schemeClr val="bg1">
                              <a:lumMod val="75000"/>
                            </a:schemeClr>
                          </a:solidFill>
                          <a:effectLst/>
                          <a:latin typeface="Calibri" panose="020F0502020204030204" pitchFamily="34" charset="0"/>
                        </a:rPr>
                        <a:t>59.6</a:t>
                      </a:r>
                    </a:p>
                  </a:txBody>
                  <a:tcPr marL="9525" marR="9525" marT="9525" marB="0" anchor="ctr"/>
                </a:tc>
                <a:tc>
                  <a:txBody>
                    <a:bodyPr/>
                    <a:lstStyle/>
                    <a:p>
                      <a:pPr algn="ctr" fontAlgn="b"/>
                      <a:r>
                        <a:rPr lang="en-US" sz="1200" b="1" i="0" u="none" strike="noStrike" dirty="0">
                          <a:solidFill>
                            <a:srgbClr val="000000"/>
                          </a:solidFill>
                          <a:effectLst/>
                          <a:latin typeface="Calibri" panose="020F0502020204030204" pitchFamily="34" charset="0"/>
                        </a:rPr>
                        <a:t>75.29</a:t>
                      </a:r>
                    </a:p>
                  </a:txBody>
                  <a:tcPr marL="9525" marR="9525" marT="9525" marB="0" anchor="ctr"/>
                </a:tc>
                <a:extLst>
                  <a:ext uri="{0D108BD9-81ED-4DB2-BD59-A6C34878D82A}">
                    <a16:rowId xmlns:a16="http://schemas.microsoft.com/office/drawing/2014/main" val="1478640130"/>
                  </a:ext>
                </a:extLst>
              </a:tr>
            </a:tbl>
          </a:graphicData>
        </a:graphic>
      </p:graphicFrame>
    </p:spTree>
    <p:extLst>
      <p:ext uri="{BB962C8B-B14F-4D97-AF65-F5344CB8AC3E}">
        <p14:creationId xmlns:p14="http://schemas.microsoft.com/office/powerpoint/2010/main" val="132704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7814-950D-F341-A678-D9918D225980}"/>
              </a:ext>
            </a:extLst>
          </p:cNvPr>
          <p:cNvSpPr>
            <a:spLocks noGrp="1"/>
          </p:cNvSpPr>
          <p:nvPr>
            <p:ph type="title"/>
          </p:nvPr>
        </p:nvSpPr>
        <p:spPr/>
        <p:txBody>
          <a:bodyPr/>
          <a:lstStyle/>
          <a:p>
            <a:r>
              <a:rPr lang="en-US" dirty="0"/>
              <a:t>Diagnostic Experiment Results</a:t>
            </a:r>
          </a:p>
        </p:txBody>
      </p:sp>
      <p:sp>
        <p:nvSpPr>
          <p:cNvPr id="3" name="Text Placeholder 2">
            <a:extLst>
              <a:ext uri="{FF2B5EF4-FFF2-40B4-BE49-F238E27FC236}">
                <a16:creationId xmlns:a16="http://schemas.microsoft.com/office/drawing/2014/main" id="{3C0215E0-561E-5F44-BF3D-37D6C61158B6}"/>
              </a:ext>
            </a:extLst>
          </p:cNvPr>
          <p:cNvSpPr>
            <a:spLocks noGrp="1"/>
          </p:cNvSpPr>
          <p:nvPr>
            <p:ph type="body" idx="1"/>
          </p:nvPr>
        </p:nvSpPr>
        <p:spPr>
          <a:xfrm>
            <a:off x="593275" y="1375954"/>
            <a:ext cx="7830600" cy="3228496"/>
          </a:xfrm>
        </p:spPr>
        <p:txBody>
          <a:bodyPr/>
          <a:lstStyle/>
          <a:p>
            <a:pPr marL="152400" indent="0">
              <a:buNone/>
            </a:pPr>
            <a:r>
              <a:rPr lang="en-US" sz="1800" b="1" dirty="0"/>
              <a:t>Alternative theory</a:t>
            </a:r>
            <a:r>
              <a:rPr lang="en-US" sz="1800" dirty="0"/>
              <a:t>: drop in performance could be the domain change i.e. full scene images are shown during training, but cropped boxes are used for testing. </a:t>
            </a:r>
          </a:p>
          <a:p>
            <a:pPr marL="152400" indent="0">
              <a:buNone/>
            </a:pPr>
            <a:endParaRPr lang="en-US" sz="1800" dirty="0"/>
          </a:p>
          <a:p>
            <a:pPr marL="152400" indent="0">
              <a:buNone/>
            </a:pPr>
            <a:r>
              <a:rPr lang="en-US" sz="1800" dirty="0"/>
              <a:t>In order to discredit this explanation, we create a separate test-dataset consisting of the subset of Pascal VOC07 test images which depict either table or chair in the image, but not both. We observe that on the table vs chair full image classification task, the representation trained on COCO-Boxes outperforms full COCO-image pre-training. Specifically, COCO-R50 has </a:t>
            </a:r>
            <a:r>
              <a:rPr lang="en-US" sz="1800" dirty="0" err="1"/>
              <a:t>mAP</a:t>
            </a:r>
            <a:r>
              <a:rPr lang="en-US" sz="1800" dirty="0"/>
              <a:t> of 73.64 and COCO-Boxes has </a:t>
            </a:r>
            <a:r>
              <a:rPr lang="en-US" sz="1800" dirty="0" err="1"/>
              <a:t>mAP</a:t>
            </a:r>
            <a:r>
              <a:rPr lang="en-US" sz="1800" dirty="0"/>
              <a:t> of 74.92</a:t>
            </a:r>
          </a:p>
        </p:txBody>
      </p:sp>
    </p:spTree>
    <p:extLst>
      <p:ext uri="{BB962C8B-B14F-4D97-AF65-F5344CB8AC3E}">
        <p14:creationId xmlns:p14="http://schemas.microsoft.com/office/powerpoint/2010/main" val="434496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7814-950D-F341-A678-D9918D225980}"/>
              </a:ext>
            </a:extLst>
          </p:cNvPr>
          <p:cNvSpPr>
            <a:spLocks noGrp="1"/>
          </p:cNvSpPr>
          <p:nvPr>
            <p:ph type="title"/>
          </p:nvPr>
        </p:nvSpPr>
        <p:spPr/>
        <p:txBody>
          <a:bodyPr/>
          <a:lstStyle/>
          <a:p>
            <a:r>
              <a:rPr lang="en-US" dirty="0"/>
              <a:t>Learning from Videos</a:t>
            </a:r>
          </a:p>
        </p:txBody>
      </p:sp>
      <p:pic>
        <p:nvPicPr>
          <p:cNvPr id="8" name="Picture 7">
            <a:extLst>
              <a:ext uri="{FF2B5EF4-FFF2-40B4-BE49-F238E27FC236}">
                <a16:creationId xmlns:a16="http://schemas.microsoft.com/office/drawing/2014/main" id="{456C04A4-2D87-0345-8A62-BE34EB192950}"/>
              </a:ext>
            </a:extLst>
          </p:cNvPr>
          <p:cNvPicPr>
            <a:picLocks noChangeAspect="1"/>
          </p:cNvPicPr>
          <p:nvPr/>
        </p:nvPicPr>
        <p:blipFill>
          <a:blip r:embed="rId2"/>
          <a:stretch>
            <a:fillRect/>
          </a:stretch>
        </p:blipFill>
        <p:spPr>
          <a:xfrm>
            <a:off x="76200" y="1570278"/>
            <a:ext cx="1610360" cy="904869"/>
          </a:xfrm>
          <a:prstGeom prst="rect">
            <a:avLst/>
          </a:prstGeom>
        </p:spPr>
      </p:pic>
    </p:spTree>
    <p:extLst>
      <p:ext uri="{BB962C8B-B14F-4D97-AF65-F5344CB8AC3E}">
        <p14:creationId xmlns:p14="http://schemas.microsoft.com/office/powerpoint/2010/main" val="1706213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7814-950D-F341-A678-D9918D225980}"/>
              </a:ext>
            </a:extLst>
          </p:cNvPr>
          <p:cNvSpPr>
            <a:spLocks noGrp="1"/>
          </p:cNvSpPr>
          <p:nvPr>
            <p:ph type="title"/>
          </p:nvPr>
        </p:nvSpPr>
        <p:spPr/>
        <p:txBody>
          <a:bodyPr/>
          <a:lstStyle/>
          <a:p>
            <a:r>
              <a:rPr lang="en-US" dirty="0"/>
              <a:t>Learning from Videos</a:t>
            </a:r>
          </a:p>
        </p:txBody>
      </p:sp>
      <p:pic>
        <p:nvPicPr>
          <p:cNvPr id="8" name="Picture 7">
            <a:extLst>
              <a:ext uri="{FF2B5EF4-FFF2-40B4-BE49-F238E27FC236}">
                <a16:creationId xmlns:a16="http://schemas.microsoft.com/office/drawing/2014/main" id="{456C04A4-2D87-0345-8A62-BE34EB192950}"/>
              </a:ext>
            </a:extLst>
          </p:cNvPr>
          <p:cNvPicPr>
            <a:picLocks noChangeAspect="1"/>
          </p:cNvPicPr>
          <p:nvPr/>
        </p:nvPicPr>
        <p:blipFill>
          <a:blip r:embed="rId2"/>
          <a:stretch>
            <a:fillRect/>
          </a:stretch>
        </p:blipFill>
        <p:spPr>
          <a:xfrm>
            <a:off x="76200" y="1570278"/>
            <a:ext cx="1610360" cy="904869"/>
          </a:xfrm>
          <a:prstGeom prst="rect">
            <a:avLst/>
          </a:prstGeom>
          <a:ln w="57150">
            <a:solidFill>
              <a:srgbClr val="FF0000"/>
            </a:solidFill>
          </a:ln>
        </p:spPr>
      </p:pic>
      <p:pic>
        <p:nvPicPr>
          <p:cNvPr id="4" name="Picture 3">
            <a:extLst>
              <a:ext uri="{FF2B5EF4-FFF2-40B4-BE49-F238E27FC236}">
                <a16:creationId xmlns:a16="http://schemas.microsoft.com/office/drawing/2014/main" id="{FC9828BF-2A40-1843-9F18-EC2FBC156FA7}"/>
              </a:ext>
            </a:extLst>
          </p:cNvPr>
          <p:cNvPicPr>
            <a:picLocks noChangeAspect="1"/>
          </p:cNvPicPr>
          <p:nvPr/>
        </p:nvPicPr>
        <p:blipFill>
          <a:blip r:embed="rId3"/>
          <a:stretch>
            <a:fillRect/>
          </a:stretch>
        </p:blipFill>
        <p:spPr>
          <a:xfrm>
            <a:off x="1898282" y="1570278"/>
            <a:ext cx="1620098" cy="910341"/>
          </a:xfrm>
          <a:prstGeom prst="rect">
            <a:avLst/>
          </a:prstGeom>
        </p:spPr>
      </p:pic>
      <p:pic>
        <p:nvPicPr>
          <p:cNvPr id="5" name="Picture 4">
            <a:extLst>
              <a:ext uri="{FF2B5EF4-FFF2-40B4-BE49-F238E27FC236}">
                <a16:creationId xmlns:a16="http://schemas.microsoft.com/office/drawing/2014/main" id="{B8C49686-B45E-534B-8A8D-A2DC34A49989}"/>
              </a:ext>
            </a:extLst>
          </p:cNvPr>
          <p:cNvPicPr>
            <a:picLocks noChangeAspect="1"/>
          </p:cNvPicPr>
          <p:nvPr/>
        </p:nvPicPr>
        <p:blipFill>
          <a:blip r:embed="rId4"/>
          <a:stretch>
            <a:fillRect/>
          </a:stretch>
        </p:blipFill>
        <p:spPr>
          <a:xfrm>
            <a:off x="3730102" y="1570278"/>
            <a:ext cx="1616387" cy="908256"/>
          </a:xfrm>
          <a:prstGeom prst="rect">
            <a:avLst/>
          </a:prstGeom>
        </p:spPr>
      </p:pic>
      <p:pic>
        <p:nvPicPr>
          <p:cNvPr id="6" name="Picture 5">
            <a:extLst>
              <a:ext uri="{FF2B5EF4-FFF2-40B4-BE49-F238E27FC236}">
                <a16:creationId xmlns:a16="http://schemas.microsoft.com/office/drawing/2014/main" id="{83EF93DA-3B47-524A-8FDE-55CCB1D021BB}"/>
              </a:ext>
            </a:extLst>
          </p:cNvPr>
          <p:cNvPicPr>
            <a:picLocks noChangeAspect="1"/>
          </p:cNvPicPr>
          <p:nvPr/>
        </p:nvPicPr>
        <p:blipFill>
          <a:blip r:embed="rId5"/>
          <a:stretch>
            <a:fillRect/>
          </a:stretch>
        </p:blipFill>
        <p:spPr>
          <a:xfrm>
            <a:off x="7380293" y="1575405"/>
            <a:ext cx="1610360" cy="904869"/>
          </a:xfrm>
          <a:prstGeom prst="rect">
            <a:avLst/>
          </a:prstGeom>
          <a:ln w="76200">
            <a:solidFill>
              <a:srgbClr val="FF0000"/>
            </a:solidFill>
          </a:ln>
        </p:spPr>
      </p:pic>
      <p:pic>
        <p:nvPicPr>
          <p:cNvPr id="9" name="Picture 8">
            <a:extLst>
              <a:ext uri="{FF2B5EF4-FFF2-40B4-BE49-F238E27FC236}">
                <a16:creationId xmlns:a16="http://schemas.microsoft.com/office/drawing/2014/main" id="{59782DF2-E78C-454F-B18E-30D32ACBF450}"/>
              </a:ext>
            </a:extLst>
          </p:cNvPr>
          <p:cNvPicPr>
            <a:picLocks noChangeAspect="1"/>
          </p:cNvPicPr>
          <p:nvPr/>
        </p:nvPicPr>
        <p:blipFill>
          <a:blip r:embed="rId6"/>
          <a:stretch>
            <a:fillRect/>
          </a:stretch>
        </p:blipFill>
        <p:spPr>
          <a:xfrm>
            <a:off x="5558211" y="1570278"/>
            <a:ext cx="1610360" cy="904869"/>
          </a:xfrm>
          <a:prstGeom prst="rect">
            <a:avLst/>
          </a:prstGeom>
        </p:spPr>
      </p:pic>
    </p:spTree>
    <p:extLst>
      <p:ext uri="{BB962C8B-B14F-4D97-AF65-F5344CB8AC3E}">
        <p14:creationId xmlns:p14="http://schemas.microsoft.com/office/powerpoint/2010/main" val="3193768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7814-950D-F341-A678-D9918D225980}"/>
              </a:ext>
            </a:extLst>
          </p:cNvPr>
          <p:cNvSpPr>
            <a:spLocks noGrp="1"/>
          </p:cNvSpPr>
          <p:nvPr>
            <p:ph type="title"/>
          </p:nvPr>
        </p:nvSpPr>
        <p:spPr/>
        <p:txBody>
          <a:bodyPr/>
          <a:lstStyle/>
          <a:p>
            <a:r>
              <a:rPr lang="en-US" dirty="0"/>
              <a:t>Learning from Videos</a:t>
            </a:r>
          </a:p>
        </p:txBody>
      </p:sp>
      <p:pic>
        <p:nvPicPr>
          <p:cNvPr id="8" name="Picture 7">
            <a:extLst>
              <a:ext uri="{FF2B5EF4-FFF2-40B4-BE49-F238E27FC236}">
                <a16:creationId xmlns:a16="http://schemas.microsoft.com/office/drawing/2014/main" id="{456C04A4-2D87-0345-8A62-BE34EB192950}"/>
              </a:ext>
            </a:extLst>
          </p:cNvPr>
          <p:cNvPicPr>
            <a:picLocks noChangeAspect="1"/>
          </p:cNvPicPr>
          <p:nvPr/>
        </p:nvPicPr>
        <p:blipFill>
          <a:blip r:embed="rId3"/>
          <a:stretch>
            <a:fillRect/>
          </a:stretch>
        </p:blipFill>
        <p:spPr>
          <a:xfrm>
            <a:off x="76200" y="1570278"/>
            <a:ext cx="1610360" cy="904869"/>
          </a:xfrm>
          <a:prstGeom prst="rect">
            <a:avLst/>
          </a:prstGeom>
          <a:ln w="57150">
            <a:solidFill>
              <a:srgbClr val="FF0000"/>
            </a:solidFill>
          </a:ln>
        </p:spPr>
      </p:pic>
      <p:pic>
        <p:nvPicPr>
          <p:cNvPr id="4" name="Picture 3">
            <a:extLst>
              <a:ext uri="{FF2B5EF4-FFF2-40B4-BE49-F238E27FC236}">
                <a16:creationId xmlns:a16="http://schemas.microsoft.com/office/drawing/2014/main" id="{FC9828BF-2A40-1843-9F18-EC2FBC156FA7}"/>
              </a:ext>
            </a:extLst>
          </p:cNvPr>
          <p:cNvPicPr>
            <a:picLocks noChangeAspect="1"/>
          </p:cNvPicPr>
          <p:nvPr/>
        </p:nvPicPr>
        <p:blipFill>
          <a:blip r:embed="rId4"/>
          <a:stretch>
            <a:fillRect/>
          </a:stretch>
        </p:blipFill>
        <p:spPr>
          <a:xfrm>
            <a:off x="1898282" y="1570278"/>
            <a:ext cx="1620098" cy="910341"/>
          </a:xfrm>
          <a:prstGeom prst="rect">
            <a:avLst/>
          </a:prstGeom>
        </p:spPr>
      </p:pic>
      <p:pic>
        <p:nvPicPr>
          <p:cNvPr id="5" name="Picture 4">
            <a:extLst>
              <a:ext uri="{FF2B5EF4-FFF2-40B4-BE49-F238E27FC236}">
                <a16:creationId xmlns:a16="http://schemas.microsoft.com/office/drawing/2014/main" id="{B8C49686-B45E-534B-8A8D-A2DC34A49989}"/>
              </a:ext>
            </a:extLst>
          </p:cNvPr>
          <p:cNvPicPr>
            <a:picLocks noChangeAspect="1"/>
          </p:cNvPicPr>
          <p:nvPr/>
        </p:nvPicPr>
        <p:blipFill>
          <a:blip r:embed="rId5"/>
          <a:stretch>
            <a:fillRect/>
          </a:stretch>
        </p:blipFill>
        <p:spPr>
          <a:xfrm>
            <a:off x="3730102" y="1570278"/>
            <a:ext cx="1616387" cy="908256"/>
          </a:xfrm>
          <a:prstGeom prst="rect">
            <a:avLst/>
          </a:prstGeom>
        </p:spPr>
      </p:pic>
      <p:pic>
        <p:nvPicPr>
          <p:cNvPr id="6" name="Picture 5">
            <a:extLst>
              <a:ext uri="{FF2B5EF4-FFF2-40B4-BE49-F238E27FC236}">
                <a16:creationId xmlns:a16="http://schemas.microsoft.com/office/drawing/2014/main" id="{83EF93DA-3B47-524A-8FDE-55CCB1D021BB}"/>
              </a:ext>
            </a:extLst>
          </p:cNvPr>
          <p:cNvPicPr>
            <a:picLocks noChangeAspect="1"/>
          </p:cNvPicPr>
          <p:nvPr/>
        </p:nvPicPr>
        <p:blipFill>
          <a:blip r:embed="rId6"/>
          <a:stretch>
            <a:fillRect/>
          </a:stretch>
        </p:blipFill>
        <p:spPr>
          <a:xfrm>
            <a:off x="7380293" y="1575405"/>
            <a:ext cx="1610360" cy="904869"/>
          </a:xfrm>
          <a:prstGeom prst="rect">
            <a:avLst/>
          </a:prstGeom>
          <a:ln w="76200">
            <a:solidFill>
              <a:srgbClr val="FF0000"/>
            </a:solidFill>
          </a:ln>
        </p:spPr>
      </p:pic>
      <p:pic>
        <p:nvPicPr>
          <p:cNvPr id="7" name="Picture 6">
            <a:extLst>
              <a:ext uri="{FF2B5EF4-FFF2-40B4-BE49-F238E27FC236}">
                <a16:creationId xmlns:a16="http://schemas.microsoft.com/office/drawing/2014/main" id="{625B100B-08FF-FF47-8E08-E8FCC12A3921}"/>
              </a:ext>
            </a:extLst>
          </p:cNvPr>
          <p:cNvPicPr>
            <a:picLocks noChangeAspect="1"/>
          </p:cNvPicPr>
          <p:nvPr/>
        </p:nvPicPr>
        <p:blipFill>
          <a:blip r:embed="rId7"/>
          <a:stretch>
            <a:fillRect/>
          </a:stretch>
        </p:blipFill>
        <p:spPr>
          <a:xfrm>
            <a:off x="0" y="2788480"/>
            <a:ext cx="3132642" cy="2282447"/>
          </a:xfrm>
          <a:prstGeom prst="rect">
            <a:avLst/>
          </a:prstGeom>
        </p:spPr>
      </p:pic>
      <p:pic>
        <p:nvPicPr>
          <p:cNvPr id="9" name="Picture 8">
            <a:extLst>
              <a:ext uri="{FF2B5EF4-FFF2-40B4-BE49-F238E27FC236}">
                <a16:creationId xmlns:a16="http://schemas.microsoft.com/office/drawing/2014/main" id="{59782DF2-E78C-454F-B18E-30D32ACBF450}"/>
              </a:ext>
            </a:extLst>
          </p:cNvPr>
          <p:cNvPicPr>
            <a:picLocks noChangeAspect="1"/>
          </p:cNvPicPr>
          <p:nvPr/>
        </p:nvPicPr>
        <p:blipFill>
          <a:blip r:embed="rId8"/>
          <a:stretch>
            <a:fillRect/>
          </a:stretch>
        </p:blipFill>
        <p:spPr>
          <a:xfrm>
            <a:off x="5558211" y="1570278"/>
            <a:ext cx="1610360" cy="904869"/>
          </a:xfrm>
          <a:prstGeom prst="rect">
            <a:avLst/>
          </a:prstGeom>
        </p:spPr>
      </p:pic>
      <p:sp>
        <p:nvSpPr>
          <p:cNvPr id="3" name="Rectangle 2">
            <a:extLst>
              <a:ext uri="{FF2B5EF4-FFF2-40B4-BE49-F238E27FC236}">
                <a16:creationId xmlns:a16="http://schemas.microsoft.com/office/drawing/2014/main" id="{E4CDF15C-F124-D649-A8D3-F49816BD0DC0}"/>
              </a:ext>
            </a:extLst>
          </p:cNvPr>
          <p:cNvSpPr/>
          <p:nvPr/>
        </p:nvSpPr>
        <p:spPr>
          <a:xfrm>
            <a:off x="518160" y="4683760"/>
            <a:ext cx="375920" cy="2946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532EF3E-308E-B143-9819-8BBE4277531C}"/>
              </a:ext>
            </a:extLst>
          </p:cNvPr>
          <p:cNvSpPr/>
          <p:nvPr/>
        </p:nvSpPr>
        <p:spPr>
          <a:xfrm>
            <a:off x="1498600" y="4683760"/>
            <a:ext cx="375920" cy="2946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203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7814-950D-F341-A678-D9918D225980}"/>
              </a:ext>
            </a:extLst>
          </p:cNvPr>
          <p:cNvSpPr>
            <a:spLocks noGrp="1"/>
          </p:cNvSpPr>
          <p:nvPr>
            <p:ph type="title"/>
          </p:nvPr>
        </p:nvSpPr>
        <p:spPr/>
        <p:txBody>
          <a:bodyPr/>
          <a:lstStyle/>
          <a:p>
            <a:r>
              <a:rPr lang="en-US" dirty="0"/>
              <a:t>Learning from Videos</a:t>
            </a:r>
          </a:p>
        </p:txBody>
      </p:sp>
      <p:pic>
        <p:nvPicPr>
          <p:cNvPr id="5" name="Picture 4">
            <a:extLst>
              <a:ext uri="{FF2B5EF4-FFF2-40B4-BE49-F238E27FC236}">
                <a16:creationId xmlns:a16="http://schemas.microsoft.com/office/drawing/2014/main" id="{B6D5B0E9-9BED-934F-BCC0-EE906123D5EA}"/>
              </a:ext>
            </a:extLst>
          </p:cNvPr>
          <p:cNvPicPr>
            <a:picLocks noChangeAspect="1"/>
          </p:cNvPicPr>
          <p:nvPr/>
        </p:nvPicPr>
        <p:blipFill>
          <a:blip r:embed="rId2"/>
          <a:stretch>
            <a:fillRect/>
          </a:stretch>
        </p:blipFill>
        <p:spPr>
          <a:xfrm>
            <a:off x="0" y="2767521"/>
            <a:ext cx="3132642" cy="2282447"/>
          </a:xfrm>
          <a:prstGeom prst="rect">
            <a:avLst/>
          </a:prstGeom>
        </p:spPr>
      </p:pic>
      <p:sp>
        <p:nvSpPr>
          <p:cNvPr id="7" name="TextBox 6">
            <a:extLst>
              <a:ext uri="{FF2B5EF4-FFF2-40B4-BE49-F238E27FC236}">
                <a16:creationId xmlns:a16="http://schemas.microsoft.com/office/drawing/2014/main" id="{F1B3901A-9B6F-6440-A129-3CB6C3348D04}"/>
              </a:ext>
            </a:extLst>
          </p:cNvPr>
          <p:cNvSpPr txBox="1"/>
          <p:nvPr/>
        </p:nvSpPr>
        <p:spPr>
          <a:xfrm>
            <a:off x="914400" y="1236617"/>
            <a:ext cx="6061275" cy="307777"/>
          </a:xfrm>
          <a:prstGeom prst="rect">
            <a:avLst/>
          </a:prstGeom>
          <a:noFill/>
        </p:spPr>
        <p:txBody>
          <a:bodyPr wrap="none" rtlCol="0">
            <a:spAutoFit/>
          </a:bodyPr>
          <a:lstStyle/>
          <a:p>
            <a:r>
              <a:rPr lang="en-US" dirty="0"/>
              <a:t>Track region proposals using an ImageNet based MoCo-v2 representation</a:t>
            </a:r>
          </a:p>
        </p:txBody>
      </p:sp>
      <p:pic>
        <p:nvPicPr>
          <p:cNvPr id="18" name="Picture 17">
            <a:extLst>
              <a:ext uri="{FF2B5EF4-FFF2-40B4-BE49-F238E27FC236}">
                <a16:creationId xmlns:a16="http://schemas.microsoft.com/office/drawing/2014/main" id="{0E94955E-943B-ED45-B3ED-CA30039C50F5}"/>
              </a:ext>
            </a:extLst>
          </p:cNvPr>
          <p:cNvPicPr>
            <a:picLocks noChangeAspect="1"/>
          </p:cNvPicPr>
          <p:nvPr/>
        </p:nvPicPr>
        <p:blipFill>
          <a:blip r:embed="rId3"/>
          <a:stretch>
            <a:fillRect/>
          </a:stretch>
        </p:blipFill>
        <p:spPr>
          <a:xfrm>
            <a:off x="76200" y="1570278"/>
            <a:ext cx="1610360" cy="904869"/>
          </a:xfrm>
          <a:prstGeom prst="rect">
            <a:avLst/>
          </a:prstGeom>
          <a:ln w="57150">
            <a:noFill/>
          </a:ln>
        </p:spPr>
      </p:pic>
      <p:pic>
        <p:nvPicPr>
          <p:cNvPr id="19" name="Picture 18">
            <a:extLst>
              <a:ext uri="{FF2B5EF4-FFF2-40B4-BE49-F238E27FC236}">
                <a16:creationId xmlns:a16="http://schemas.microsoft.com/office/drawing/2014/main" id="{E610DC60-903A-604F-B703-08E21233957A}"/>
              </a:ext>
            </a:extLst>
          </p:cNvPr>
          <p:cNvPicPr>
            <a:picLocks noChangeAspect="1"/>
          </p:cNvPicPr>
          <p:nvPr/>
        </p:nvPicPr>
        <p:blipFill>
          <a:blip r:embed="rId4"/>
          <a:stretch>
            <a:fillRect/>
          </a:stretch>
        </p:blipFill>
        <p:spPr>
          <a:xfrm>
            <a:off x="1898282" y="1570278"/>
            <a:ext cx="1620098" cy="910341"/>
          </a:xfrm>
          <a:prstGeom prst="rect">
            <a:avLst/>
          </a:prstGeom>
        </p:spPr>
      </p:pic>
      <p:pic>
        <p:nvPicPr>
          <p:cNvPr id="20" name="Picture 19">
            <a:extLst>
              <a:ext uri="{FF2B5EF4-FFF2-40B4-BE49-F238E27FC236}">
                <a16:creationId xmlns:a16="http://schemas.microsoft.com/office/drawing/2014/main" id="{3BD810BD-7513-614E-9550-1E769AE42DD3}"/>
              </a:ext>
            </a:extLst>
          </p:cNvPr>
          <p:cNvPicPr>
            <a:picLocks noChangeAspect="1"/>
          </p:cNvPicPr>
          <p:nvPr/>
        </p:nvPicPr>
        <p:blipFill>
          <a:blip r:embed="rId5"/>
          <a:stretch>
            <a:fillRect/>
          </a:stretch>
        </p:blipFill>
        <p:spPr>
          <a:xfrm>
            <a:off x="3730102" y="1570278"/>
            <a:ext cx="1616387" cy="908256"/>
          </a:xfrm>
          <a:prstGeom prst="rect">
            <a:avLst/>
          </a:prstGeom>
        </p:spPr>
      </p:pic>
      <p:pic>
        <p:nvPicPr>
          <p:cNvPr id="21" name="Picture 20">
            <a:extLst>
              <a:ext uri="{FF2B5EF4-FFF2-40B4-BE49-F238E27FC236}">
                <a16:creationId xmlns:a16="http://schemas.microsoft.com/office/drawing/2014/main" id="{C145DCC9-7E4A-4C41-9FB8-85BA1FED6AD0}"/>
              </a:ext>
            </a:extLst>
          </p:cNvPr>
          <p:cNvPicPr>
            <a:picLocks noChangeAspect="1"/>
          </p:cNvPicPr>
          <p:nvPr/>
        </p:nvPicPr>
        <p:blipFill>
          <a:blip r:embed="rId6"/>
          <a:stretch>
            <a:fillRect/>
          </a:stretch>
        </p:blipFill>
        <p:spPr>
          <a:xfrm>
            <a:off x="7380293" y="1575405"/>
            <a:ext cx="1610360" cy="904869"/>
          </a:xfrm>
          <a:prstGeom prst="rect">
            <a:avLst/>
          </a:prstGeom>
          <a:ln w="76200">
            <a:noFill/>
          </a:ln>
        </p:spPr>
      </p:pic>
      <p:pic>
        <p:nvPicPr>
          <p:cNvPr id="22" name="Picture 21">
            <a:extLst>
              <a:ext uri="{FF2B5EF4-FFF2-40B4-BE49-F238E27FC236}">
                <a16:creationId xmlns:a16="http://schemas.microsoft.com/office/drawing/2014/main" id="{3B6776F5-7DB4-6F45-A8AE-FEDC4EB12E0B}"/>
              </a:ext>
            </a:extLst>
          </p:cNvPr>
          <p:cNvPicPr>
            <a:picLocks noChangeAspect="1"/>
          </p:cNvPicPr>
          <p:nvPr/>
        </p:nvPicPr>
        <p:blipFill>
          <a:blip r:embed="rId7"/>
          <a:stretch>
            <a:fillRect/>
          </a:stretch>
        </p:blipFill>
        <p:spPr>
          <a:xfrm>
            <a:off x="5558211" y="1570278"/>
            <a:ext cx="1610360" cy="904869"/>
          </a:xfrm>
          <a:prstGeom prst="rect">
            <a:avLst/>
          </a:prstGeom>
        </p:spPr>
      </p:pic>
      <p:sp>
        <p:nvSpPr>
          <p:cNvPr id="23" name="Rectangle 22">
            <a:extLst>
              <a:ext uri="{FF2B5EF4-FFF2-40B4-BE49-F238E27FC236}">
                <a16:creationId xmlns:a16="http://schemas.microsoft.com/office/drawing/2014/main" id="{6F89C60F-7F47-3A40-B8E8-ABDA359BC8FC}"/>
              </a:ext>
            </a:extLst>
          </p:cNvPr>
          <p:cNvSpPr/>
          <p:nvPr/>
        </p:nvSpPr>
        <p:spPr>
          <a:xfrm>
            <a:off x="76200" y="1686560"/>
            <a:ext cx="1041400" cy="788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F16E96AD-51C7-2046-8F9D-68890FD631FC}"/>
                  </a:ext>
                </a:extLst>
              </p:cNvPr>
              <p:cNvSpPr txBox="1"/>
              <p:nvPr/>
            </p:nvSpPr>
            <p:spPr>
              <a:xfrm>
                <a:off x="1111476" y="1682750"/>
                <a:ext cx="223971" cy="217432"/>
              </a:xfrm>
              <a:prstGeom prst="rect">
                <a:avLst/>
              </a:prstGeom>
              <a:solidFill>
                <a:srgbClr val="FF0000"/>
              </a:solid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1</m:t>
                          </m:r>
                        </m:sub>
                        <m:sup>
                          <m:r>
                            <a:rPr lang="en-US" b="0" i="1" smtClean="0">
                              <a:latin typeface="Cambria Math" panose="02040503050406030204" pitchFamily="18" charset="0"/>
                            </a:rPr>
                            <m:t>1</m:t>
                          </m:r>
                        </m:sup>
                      </m:sSubSup>
                    </m:oMath>
                  </m:oMathPara>
                </a14:m>
                <a:endParaRPr lang="en-US" dirty="0"/>
              </a:p>
            </p:txBody>
          </p:sp>
        </mc:Choice>
        <mc:Fallback>
          <p:sp>
            <p:nvSpPr>
              <p:cNvPr id="24" name="TextBox 23">
                <a:extLst>
                  <a:ext uri="{FF2B5EF4-FFF2-40B4-BE49-F238E27FC236}">
                    <a16:creationId xmlns:a16="http://schemas.microsoft.com/office/drawing/2014/main" id="{F16E96AD-51C7-2046-8F9D-68890FD631FC}"/>
                  </a:ext>
                </a:extLst>
              </p:cNvPr>
              <p:cNvSpPr txBox="1">
                <a:spLocks noRot="1" noChangeAspect="1" noMove="1" noResize="1" noEditPoints="1" noAdjustHandles="1" noChangeArrowheads="1" noChangeShapeType="1" noTextEdit="1"/>
              </p:cNvSpPr>
              <p:nvPr/>
            </p:nvSpPr>
            <p:spPr>
              <a:xfrm>
                <a:off x="1111476" y="1682750"/>
                <a:ext cx="223971" cy="217432"/>
              </a:xfrm>
              <a:prstGeom prst="rect">
                <a:avLst/>
              </a:prstGeom>
              <a:blipFill>
                <a:blip r:embed="rId8"/>
                <a:stretch>
                  <a:fillRect l="-11111" b="-16667"/>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1717F409-40D4-7648-ABD1-745EBFEAD5D3}"/>
              </a:ext>
            </a:extLst>
          </p:cNvPr>
          <p:cNvSpPr/>
          <p:nvPr/>
        </p:nvSpPr>
        <p:spPr>
          <a:xfrm>
            <a:off x="7376940" y="1633813"/>
            <a:ext cx="1370820" cy="788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2389920F-6504-5B41-A093-E16E0112279B}"/>
                  </a:ext>
                </a:extLst>
              </p:cNvPr>
              <p:cNvSpPr txBox="1"/>
              <p:nvPr/>
            </p:nvSpPr>
            <p:spPr>
              <a:xfrm>
                <a:off x="8442696" y="1630003"/>
                <a:ext cx="294818" cy="222240"/>
              </a:xfrm>
              <a:prstGeom prst="rect">
                <a:avLst/>
              </a:prstGeom>
              <a:solidFill>
                <a:srgbClr val="FF0000"/>
              </a:solid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5</m:t>
                          </m:r>
                        </m:sub>
                        <m:sup>
                          <m:r>
                            <a:rPr lang="en-US" b="0" i="1" smtClean="0">
                              <a:latin typeface="Cambria Math" panose="02040503050406030204" pitchFamily="18" charset="0"/>
                            </a:rPr>
                            <m:t>1</m:t>
                          </m:r>
                        </m:sup>
                      </m:sSubSup>
                    </m:oMath>
                  </m:oMathPara>
                </a14:m>
                <a:endParaRPr lang="en-US" dirty="0"/>
              </a:p>
            </p:txBody>
          </p:sp>
        </mc:Choice>
        <mc:Fallback>
          <p:sp>
            <p:nvSpPr>
              <p:cNvPr id="26" name="TextBox 25">
                <a:extLst>
                  <a:ext uri="{FF2B5EF4-FFF2-40B4-BE49-F238E27FC236}">
                    <a16:creationId xmlns:a16="http://schemas.microsoft.com/office/drawing/2014/main" id="{2389920F-6504-5B41-A093-E16E0112279B}"/>
                  </a:ext>
                </a:extLst>
              </p:cNvPr>
              <p:cNvSpPr txBox="1">
                <a:spLocks noRot="1" noChangeAspect="1" noMove="1" noResize="1" noEditPoints="1" noAdjustHandles="1" noChangeArrowheads="1" noChangeShapeType="1" noTextEdit="1"/>
              </p:cNvSpPr>
              <p:nvPr/>
            </p:nvSpPr>
            <p:spPr>
              <a:xfrm>
                <a:off x="8442696" y="1630003"/>
                <a:ext cx="294818" cy="222240"/>
              </a:xfrm>
              <a:prstGeom prst="rect">
                <a:avLst/>
              </a:prstGeom>
              <a:blipFill>
                <a:blip r:embed="rId9"/>
                <a:stretch>
                  <a:fillRect b="-15789"/>
                </a:stretch>
              </a:blipFill>
            </p:spPr>
            <p:txBody>
              <a:bodyPr/>
              <a:lstStyle/>
              <a:p>
                <a:r>
                  <a:rPr lang="en-US">
                    <a:noFill/>
                  </a:rPr>
                  <a:t> </a:t>
                </a:r>
              </a:p>
            </p:txBody>
          </p:sp>
        </mc:Fallback>
      </mc:AlternateContent>
      <p:sp>
        <p:nvSpPr>
          <p:cNvPr id="27" name="Rectangle 26">
            <a:extLst>
              <a:ext uri="{FF2B5EF4-FFF2-40B4-BE49-F238E27FC236}">
                <a16:creationId xmlns:a16="http://schemas.microsoft.com/office/drawing/2014/main" id="{C381C686-9459-5645-B4DE-6E44F55753BF}"/>
              </a:ext>
            </a:extLst>
          </p:cNvPr>
          <p:cNvSpPr/>
          <p:nvPr/>
        </p:nvSpPr>
        <p:spPr>
          <a:xfrm>
            <a:off x="1968802" y="1633813"/>
            <a:ext cx="1182601" cy="788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211285AD-92BE-C34F-9266-D60312B94289}"/>
                  </a:ext>
                </a:extLst>
              </p:cNvPr>
              <p:cNvSpPr txBox="1"/>
              <p:nvPr/>
            </p:nvSpPr>
            <p:spPr>
              <a:xfrm>
                <a:off x="3166639" y="1630003"/>
                <a:ext cx="254339" cy="217817"/>
              </a:xfrm>
              <a:prstGeom prst="rect">
                <a:avLst/>
              </a:prstGeom>
              <a:solidFill>
                <a:srgbClr val="FF0000"/>
              </a:solid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2</m:t>
                          </m:r>
                        </m:sub>
                        <m:sup>
                          <m:r>
                            <a:rPr lang="en-US" b="0" i="1" smtClean="0">
                              <a:latin typeface="Cambria Math" panose="02040503050406030204" pitchFamily="18" charset="0"/>
                            </a:rPr>
                            <m:t>1</m:t>
                          </m:r>
                        </m:sup>
                      </m:sSubSup>
                    </m:oMath>
                  </m:oMathPara>
                </a14:m>
                <a:endParaRPr lang="en-US" dirty="0"/>
              </a:p>
            </p:txBody>
          </p:sp>
        </mc:Choice>
        <mc:Fallback>
          <p:sp>
            <p:nvSpPr>
              <p:cNvPr id="28" name="TextBox 27">
                <a:extLst>
                  <a:ext uri="{FF2B5EF4-FFF2-40B4-BE49-F238E27FC236}">
                    <a16:creationId xmlns:a16="http://schemas.microsoft.com/office/drawing/2014/main" id="{211285AD-92BE-C34F-9266-D60312B94289}"/>
                  </a:ext>
                </a:extLst>
              </p:cNvPr>
              <p:cNvSpPr txBox="1">
                <a:spLocks noRot="1" noChangeAspect="1" noMove="1" noResize="1" noEditPoints="1" noAdjustHandles="1" noChangeArrowheads="1" noChangeShapeType="1" noTextEdit="1"/>
              </p:cNvSpPr>
              <p:nvPr/>
            </p:nvSpPr>
            <p:spPr>
              <a:xfrm>
                <a:off x="3166639" y="1630003"/>
                <a:ext cx="254339" cy="217817"/>
              </a:xfrm>
              <a:prstGeom prst="rect">
                <a:avLst/>
              </a:prstGeom>
              <a:blipFill>
                <a:blip r:embed="rId10"/>
                <a:stretch>
                  <a:fillRect b="-22222"/>
                </a:stretch>
              </a:blipFill>
            </p:spPr>
            <p:txBody>
              <a:bodyPr/>
              <a:lstStyle/>
              <a:p>
                <a:r>
                  <a:rPr lang="en-US">
                    <a:noFill/>
                  </a:rPr>
                  <a:t> </a:t>
                </a:r>
              </a:p>
            </p:txBody>
          </p:sp>
        </mc:Fallback>
      </mc:AlternateContent>
      <p:sp>
        <p:nvSpPr>
          <p:cNvPr id="29" name="Rectangle 28">
            <a:extLst>
              <a:ext uri="{FF2B5EF4-FFF2-40B4-BE49-F238E27FC236}">
                <a16:creationId xmlns:a16="http://schemas.microsoft.com/office/drawing/2014/main" id="{EACB4020-3EE8-A841-8AE2-75B0C2FD4515}"/>
              </a:ext>
            </a:extLst>
          </p:cNvPr>
          <p:cNvSpPr/>
          <p:nvPr/>
        </p:nvSpPr>
        <p:spPr>
          <a:xfrm>
            <a:off x="3808255" y="1630003"/>
            <a:ext cx="1171257" cy="788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DDE10637-FEBC-3F4E-9A72-06E07F8823D1}"/>
                  </a:ext>
                </a:extLst>
              </p:cNvPr>
              <p:cNvSpPr txBox="1"/>
              <p:nvPr/>
            </p:nvSpPr>
            <p:spPr>
              <a:xfrm>
                <a:off x="4985772" y="1626193"/>
                <a:ext cx="251899" cy="218906"/>
              </a:xfrm>
              <a:prstGeom prst="rect">
                <a:avLst/>
              </a:prstGeom>
              <a:solidFill>
                <a:srgbClr val="FF0000"/>
              </a:solid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3</m:t>
                          </m:r>
                        </m:sub>
                        <m:sup>
                          <m:r>
                            <a:rPr lang="en-US" b="0" i="1" smtClean="0">
                              <a:latin typeface="Cambria Math" panose="02040503050406030204" pitchFamily="18" charset="0"/>
                            </a:rPr>
                            <m:t>1</m:t>
                          </m:r>
                        </m:sup>
                      </m:sSubSup>
                    </m:oMath>
                  </m:oMathPara>
                </a14:m>
                <a:endParaRPr lang="en-US" dirty="0"/>
              </a:p>
            </p:txBody>
          </p:sp>
        </mc:Choice>
        <mc:Fallback>
          <p:sp>
            <p:nvSpPr>
              <p:cNvPr id="30" name="TextBox 29">
                <a:extLst>
                  <a:ext uri="{FF2B5EF4-FFF2-40B4-BE49-F238E27FC236}">
                    <a16:creationId xmlns:a16="http://schemas.microsoft.com/office/drawing/2014/main" id="{DDE10637-FEBC-3F4E-9A72-06E07F8823D1}"/>
                  </a:ext>
                </a:extLst>
              </p:cNvPr>
              <p:cNvSpPr txBox="1">
                <a:spLocks noRot="1" noChangeAspect="1" noMove="1" noResize="1" noEditPoints="1" noAdjustHandles="1" noChangeArrowheads="1" noChangeShapeType="1" noTextEdit="1"/>
              </p:cNvSpPr>
              <p:nvPr/>
            </p:nvSpPr>
            <p:spPr>
              <a:xfrm>
                <a:off x="4985772" y="1626193"/>
                <a:ext cx="251899" cy="218906"/>
              </a:xfrm>
              <a:prstGeom prst="rect">
                <a:avLst/>
              </a:prstGeom>
              <a:blipFill>
                <a:blip r:embed="rId11"/>
                <a:stretch>
                  <a:fillRect b="-16667"/>
                </a:stretch>
              </a:blipFill>
            </p:spPr>
            <p:txBody>
              <a:bodyPr/>
              <a:lstStyle/>
              <a:p>
                <a:r>
                  <a:rPr lang="en-US">
                    <a:noFill/>
                  </a:rPr>
                  <a:t> </a:t>
                </a:r>
              </a:p>
            </p:txBody>
          </p:sp>
        </mc:Fallback>
      </mc:AlternateContent>
      <p:sp>
        <p:nvSpPr>
          <p:cNvPr id="31" name="Rectangle 30">
            <a:extLst>
              <a:ext uri="{FF2B5EF4-FFF2-40B4-BE49-F238E27FC236}">
                <a16:creationId xmlns:a16="http://schemas.microsoft.com/office/drawing/2014/main" id="{1C8EFE05-FE01-8142-A478-E007E94569DB}"/>
              </a:ext>
            </a:extLst>
          </p:cNvPr>
          <p:cNvSpPr/>
          <p:nvPr/>
        </p:nvSpPr>
        <p:spPr>
          <a:xfrm>
            <a:off x="5631410" y="1608782"/>
            <a:ext cx="1171257" cy="788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308B7FA2-7E95-5E40-9545-A796A4040A16}"/>
                  </a:ext>
                </a:extLst>
              </p:cNvPr>
              <p:cNvSpPr txBox="1"/>
              <p:nvPr/>
            </p:nvSpPr>
            <p:spPr>
              <a:xfrm>
                <a:off x="6808927" y="1604972"/>
                <a:ext cx="251899" cy="217239"/>
              </a:xfrm>
              <a:prstGeom prst="rect">
                <a:avLst/>
              </a:prstGeom>
              <a:solidFill>
                <a:srgbClr val="FF0000"/>
              </a:solid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4</m:t>
                          </m:r>
                        </m:sub>
                        <m:sup>
                          <m:r>
                            <a:rPr lang="en-US" b="0" i="1" smtClean="0">
                              <a:latin typeface="Cambria Math" panose="02040503050406030204" pitchFamily="18" charset="0"/>
                            </a:rPr>
                            <m:t>1</m:t>
                          </m:r>
                        </m:sup>
                      </m:sSubSup>
                    </m:oMath>
                  </m:oMathPara>
                </a14:m>
                <a:endParaRPr lang="en-US" dirty="0"/>
              </a:p>
            </p:txBody>
          </p:sp>
        </mc:Choice>
        <mc:Fallback>
          <p:sp>
            <p:nvSpPr>
              <p:cNvPr id="32" name="TextBox 31">
                <a:extLst>
                  <a:ext uri="{FF2B5EF4-FFF2-40B4-BE49-F238E27FC236}">
                    <a16:creationId xmlns:a16="http://schemas.microsoft.com/office/drawing/2014/main" id="{308B7FA2-7E95-5E40-9545-A796A4040A16}"/>
                  </a:ext>
                </a:extLst>
              </p:cNvPr>
              <p:cNvSpPr txBox="1">
                <a:spLocks noRot="1" noChangeAspect="1" noMove="1" noResize="1" noEditPoints="1" noAdjustHandles="1" noChangeArrowheads="1" noChangeShapeType="1" noTextEdit="1"/>
              </p:cNvSpPr>
              <p:nvPr/>
            </p:nvSpPr>
            <p:spPr>
              <a:xfrm>
                <a:off x="6808927" y="1604972"/>
                <a:ext cx="251899" cy="217239"/>
              </a:xfrm>
              <a:prstGeom prst="rect">
                <a:avLst/>
              </a:prstGeom>
              <a:blipFill>
                <a:blip r:embed="rId12"/>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316674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7814-950D-F341-A678-D9918D225980}"/>
              </a:ext>
            </a:extLst>
          </p:cNvPr>
          <p:cNvSpPr>
            <a:spLocks noGrp="1"/>
          </p:cNvSpPr>
          <p:nvPr>
            <p:ph type="title"/>
          </p:nvPr>
        </p:nvSpPr>
        <p:spPr/>
        <p:txBody>
          <a:bodyPr/>
          <a:lstStyle/>
          <a:p>
            <a:r>
              <a:rPr lang="en-US" dirty="0"/>
              <a:t>Learning from Videos</a:t>
            </a:r>
          </a:p>
        </p:txBody>
      </p:sp>
      <p:pic>
        <p:nvPicPr>
          <p:cNvPr id="5" name="Picture 4">
            <a:extLst>
              <a:ext uri="{FF2B5EF4-FFF2-40B4-BE49-F238E27FC236}">
                <a16:creationId xmlns:a16="http://schemas.microsoft.com/office/drawing/2014/main" id="{B6D5B0E9-9BED-934F-BCC0-EE906123D5EA}"/>
              </a:ext>
            </a:extLst>
          </p:cNvPr>
          <p:cNvPicPr>
            <a:picLocks noChangeAspect="1"/>
          </p:cNvPicPr>
          <p:nvPr/>
        </p:nvPicPr>
        <p:blipFill>
          <a:blip r:embed="rId2"/>
          <a:stretch>
            <a:fillRect/>
          </a:stretch>
        </p:blipFill>
        <p:spPr>
          <a:xfrm>
            <a:off x="0" y="2767521"/>
            <a:ext cx="3132642" cy="2282447"/>
          </a:xfrm>
          <a:prstGeom prst="rect">
            <a:avLst/>
          </a:prstGeom>
        </p:spPr>
      </p:pic>
      <p:sp>
        <p:nvSpPr>
          <p:cNvPr id="7" name="TextBox 6">
            <a:extLst>
              <a:ext uri="{FF2B5EF4-FFF2-40B4-BE49-F238E27FC236}">
                <a16:creationId xmlns:a16="http://schemas.microsoft.com/office/drawing/2014/main" id="{F1B3901A-9B6F-6440-A129-3CB6C3348D04}"/>
              </a:ext>
            </a:extLst>
          </p:cNvPr>
          <p:cNvSpPr txBox="1"/>
          <p:nvPr/>
        </p:nvSpPr>
        <p:spPr>
          <a:xfrm>
            <a:off x="914400" y="1236617"/>
            <a:ext cx="6061275" cy="307777"/>
          </a:xfrm>
          <a:prstGeom prst="rect">
            <a:avLst/>
          </a:prstGeom>
          <a:noFill/>
        </p:spPr>
        <p:txBody>
          <a:bodyPr wrap="none" rtlCol="0">
            <a:spAutoFit/>
          </a:bodyPr>
          <a:lstStyle/>
          <a:p>
            <a:r>
              <a:rPr lang="en-US" dirty="0"/>
              <a:t>Track region proposals using an ImageNet based MoCo-v2 representation</a:t>
            </a:r>
          </a:p>
        </p:txBody>
      </p:sp>
      <p:pic>
        <p:nvPicPr>
          <p:cNvPr id="18" name="Picture 17">
            <a:extLst>
              <a:ext uri="{FF2B5EF4-FFF2-40B4-BE49-F238E27FC236}">
                <a16:creationId xmlns:a16="http://schemas.microsoft.com/office/drawing/2014/main" id="{0E94955E-943B-ED45-B3ED-CA30039C50F5}"/>
              </a:ext>
            </a:extLst>
          </p:cNvPr>
          <p:cNvPicPr>
            <a:picLocks noChangeAspect="1"/>
          </p:cNvPicPr>
          <p:nvPr/>
        </p:nvPicPr>
        <p:blipFill>
          <a:blip r:embed="rId3"/>
          <a:stretch>
            <a:fillRect/>
          </a:stretch>
        </p:blipFill>
        <p:spPr>
          <a:xfrm>
            <a:off x="76200" y="1570278"/>
            <a:ext cx="1610360" cy="904869"/>
          </a:xfrm>
          <a:prstGeom prst="rect">
            <a:avLst/>
          </a:prstGeom>
          <a:ln w="57150">
            <a:noFill/>
          </a:ln>
        </p:spPr>
      </p:pic>
      <p:pic>
        <p:nvPicPr>
          <p:cNvPr id="19" name="Picture 18">
            <a:extLst>
              <a:ext uri="{FF2B5EF4-FFF2-40B4-BE49-F238E27FC236}">
                <a16:creationId xmlns:a16="http://schemas.microsoft.com/office/drawing/2014/main" id="{E610DC60-903A-604F-B703-08E21233957A}"/>
              </a:ext>
            </a:extLst>
          </p:cNvPr>
          <p:cNvPicPr>
            <a:picLocks noChangeAspect="1"/>
          </p:cNvPicPr>
          <p:nvPr/>
        </p:nvPicPr>
        <p:blipFill>
          <a:blip r:embed="rId4"/>
          <a:stretch>
            <a:fillRect/>
          </a:stretch>
        </p:blipFill>
        <p:spPr>
          <a:xfrm>
            <a:off x="1898282" y="1570278"/>
            <a:ext cx="1620098" cy="910341"/>
          </a:xfrm>
          <a:prstGeom prst="rect">
            <a:avLst/>
          </a:prstGeom>
        </p:spPr>
      </p:pic>
      <p:pic>
        <p:nvPicPr>
          <p:cNvPr id="20" name="Picture 19">
            <a:extLst>
              <a:ext uri="{FF2B5EF4-FFF2-40B4-BE49-F238E27FC236}">
                <a16:creationId xmlns:a16="http://schemas.microsoft.com/office/drawing/2014/main" id="{3BD810BD-7513-614E-9550-1E769AE42DD3}"/>
              </a:ext>
            </a:extLst>
          </p:cNvPr>
          <p:cNvPicPr>
            <a:picLocks noChangeAspect="1"/>
          </p:cNvPicPr>
          <p:nvPr/>
        </p:nvPicPr>
        <p:blipFill>
          <a:blip r:embed="rId5"/>
          <a:stretch>
            <a:fillRect/>
          </a:stretch>
        </p:blipFill>
        <p:spPr>
          <a:xfrm>
            <a:off x="3730102" y="1570278"/>
            <a:ext cx="1616387" cy="908256"/>
          </a:xfrm>
          <a:prstGeom prst="rect">
            <a:avLst/>
          </a:prstGeom>
        </p:spPr>
      </p:pic>
      <p:pic>
        <p:nvPicPr>
          <p:cNvPr id="21" name="Picture 20">
            <a:extLst>
              <a:ext uri="{FF2B5EF4-FFF2-40B4-BE49-F238E27FC236}">
                <a16:creationId xmlns:a16="http://schemas.microsoft.com/office/drawing/2014/main" id="{C145DCC9-7E4A-4C41-9FB8-85BA1FED6AD0}"/>
              </a:ext>
            </a:extLst>
          </p:cNvPr>
          <p:cNvPicPr>
            <a:picLocks noChangeAspect="1"/>
          </p:cNvPicPr>
          <p:nvPr/>
        </p:nvPicPr>
        <p:blipFill>
          <a:blip r:embed="rId6"/>
          <a:stretch>
            <a:fillRect/>
          </a:stretch>
        </p:blipFill>
        <p:spPr>
          <a:xfrm>
            <a:off x="7380293" y="1575405"/>
            <a:ext cx="1610360" cy="904869"/>
          </a:xfrm>
          <a:prstGeom prst="rect">
            <a:avLst/>
          </a:prstGeom>
          <a:ln w="76200">
            <a:noFill/>
          </a:ln>
        </p:spPr>
      </p:pic>
      <p:pic>
        <p:nvPicPr>
          <p:cNvPr id="22" name="Picture 21">
            <a:extLst>
              <a:ext uri="{FF2B5EF4-FFF2-40B4-BE49-F238E27FC236}">
                <a16:creationId xmlns:a16="http://schemas.microsoft.com/office/drawing/2014/main" id="{3B6776F5-7DB4-6F45-A8AE-FEDC4EB12E0B}"/>
              </a:ext>
            </a:extLst>
          </p:cNvPr>
          <p:cNvPicPr>
            <a:picLocks noChangeAspect="1"/>
          </p:cNvPicPr>
          <p:nvPr/>
        </p:nvPicPr>
        <p:blipFill>
          <a:blip r:embed="rId7"/>
          <a:stretch>
            <a:fillRect/>
          </a:stretch>
        </p:blipFill>
        <p:spPr>
          <a:xfrm>
            <a:off x="5558211" y="1570278"/>
            <a:ext cx="1610360" cy="904869"/>
          </a:xfrm>
          <a:prstGeom prst="rect">
            <a:avLst/>
          </a:prstGeom>
        </p:spPr>
      </p:pic>
      <p:sp>
        <p:nvSpPr>
          <p:cNvPr id="23" name="Rectangle 22">
            <a:extLst>
              <a:ext uri="{FF2B5EF4-FFF2-40B4-BE49-F238E27FC236}">
                <a16:creationId xmlns:a16="http://schemas.microsoft.com/office/drawing/2014/main" id="{6F89C60F-7F47-3A40-B8E8-ABDA359BC8FC}"/>
              </a:ext>
            </a:extLst>
          </p:cNvPr>
          <p:cNvSpPr/>
          <p:nvPr/>
        </p:nvSpPr>
        <p:spPr>
          <a:xfrm>
            <a:off x="76200" y="1686560"/>
            <a:ext cx="1041400" cy="788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F16E96AD-51C7-2046-8F9D-68890FD631FC}"/>
                  </a:ext>
                </a:extLst>
              </p:cNvPr>
              <p:cNvSpPr txBox="1"/>
              <p:nvPr/>
            </p:nvSpPr>
            <p:spPr>
              <a:xfrm>
                <a:off x="1111476" y="1682750"/>
                <a:ext cx="223971" cy="217432"/>
              </a:xfrm>
              <a:prstGeom prst="rect">
                <a:avLst/>
              </a:prstGeom>
              <a:solidFill>
                <a:srgbClr val="FF0000"/>
              </a:solid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1</m:t>
                          </m:r>
                        </m:sub>
                        <m:sup>
                          <m:r>
                            <a:rPr lang="en-US" b="0" i="1" smtClean="0">
                              <a:latin typeface="Cambria Math" panose="02040503050406030204" pitchFamily="18" charset="0"/>
                            </a:rPr>
                            <m:t>1</m:t>
                          </m:r>
                        </m:sup>
                      </m:sSubSup>
                    </m:oMath>
                  </m:oMathPara>
                </a14:m>
                <a:endParaRPr lang="en-US" dirty="0"/>
              </a:p>
            </p:txBody>
          </p:sp>
        </mc:Choice>
        <mc:Fallback>
          <p:sp>
            <p:nvSpPr>
              <p:cNvPr id="24" name="TextBox 23">
                <a:extLst>
                  <a:ext uri="{FF2B5EF4-FFF2-40B4-BE49-F238E27FC236}">
                    <a16:creationId xmlns:a16="http://schemas.microsoft.com/office/drawing/2014/main" id="{F16E96AD-51C7-2046-8F9D-68890FD631FC}"/>
                  </a:ext>
                </a:extLst>
              </p:cNvPr>
              <p:cNvSpPr txBox="1">
                <a:spLocks noRot="1" noChangeAspect="1" noMove="1" noResize="1" noEditPoints="1" noAdjustHandles="1" noChangeArrowheads="1" noChangeShapeType="1" noTextEdit="1"/>
              </p:cNvSpPr>
              <p:nvPr/>
            </p:nvSpPr>
            <p:spPr>
              <a:xfrm>
                <a:off x="1111476" y="1682750"/>
                <a:ext cx="223971" cy="217432"/>
              </a:xfrm>
              <a:prstGeom prst="rect">
                <a:avLst/>
              </a:prstGeom>
              <a:blipFill>
                <a:blip r:embed="rId8"/>
                <a:stretch>
                  <a:fillRect l="-11111" b="-16667"/>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1717F409-40D4-7648-ABD1-745EBFEAD5D3}"/>
              </a:ext>
            </a:extLst>
          </p:cNvPr>
          <p:cNvSpPr/>
          <p:nvPr/>
        </p:nvSpPr>
        <p:spPr>
          <a:xfrm>
            <a:off x="7376940" y="1633813"/>
            <a:ext cx="1370820" cy="788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2389920F-6504-5B41-A093-E16E0112279B}"/>
                  </a:ext>
                </a:extLst>
              </p:cNvPr>
              <p:cNvSpPr txBox="1"/>
              <p:nvPr/>
            </p:nvSpPr>
            <p:spPr>
              <a:xfrm>
                <a:off x="8442696" y="1630003"/>
                <a:ext cx="294818" cy="222240"/>
              </a:xfrm>
              <a:prstGeom prst="rect">
                <a:avLst/>
              </a:prstGeom>
              <a:solidFill>
                <a:srgbClr val="FF0000"/>
              </a:solid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5</m:t>
                          </m:r>
                        </m:sub>
                        <m:sup>
                          <m:r>
                            <a:rPr lang="en-US" b="0" i="1" smtClean="0">
                              <a:latin typeface="Cambria Math" panose="02040503050406030204" pitchFamily="18" charset="0"/>
                            </a:rPr>
                            <m:t>1</m:t>
                          </m:r>
                        </m:sup>
                      </m:sSubSup>
                    </m:oMath>
                  </m:oMathPara>
                </a14:m>
                <a:endParaRPr lang="en-US" dirty="0"/>
              </a:p>
            </p:txBody>
          </p:sp>
        </mc:Choice>
        <mc:Fallback>
          <p:sp>
            <p:nvSpPr>
              <p:cNvPr id="26" name="TextBox 25">
                <a:extLst>
                  <a:ext uri="{FF2B5EF4-FFF2-40B4-BE49-F238E27FC236}">
                    <a16:creationId xmlns:a16="http://schemas.microsoft.com/office/drawing/2014/main" id="{2389920F-6504-5B41-A093-E16E0112279B}"/>
                  </a:ext>
                </a:extLst>
              </p:cNvPr>
              <p:cNvSpPr txBox="1">
                <a:spLocks noRot="1" noChangeAspect="1" noMove="1" noResize="1" noEditPoints="1" noAdjustHandles="1" noChangeArrowheads="1" noChangeShapeType="1" noTextEdit="1"/>
              </p:cNvSpPr>
              <p:nvPr/>
            </p:nvSpPr>
            <p:spPr>
              <a:xfrm>
                <a:off x="8442696" y="1630003"/>
                <a:ext cx="294818" cy="222240"/>
              </a:xfrm>
              <a:prstGeom prst="rect">
                <a:avLst/>
              </a:prstGeom>
              <a:blipFill>
                <a:blip r:embed="rId9"/>
                <a:stretch>
                  <a:fillRect b="-15789"/>
                </a:stretch>
              </a:blipFill>
            </p:spPr>
            <p:txBody>
              <a:bodyPr/>
              <a:lstStyle/>
              <a:p>
                <a:r>
                  <a:rPr lang="en-US">
                    <a:noFill/>
                  </a:rPr>
                  <a:t> </a:t>
                </a:r>
              </a:p>
            </p:txBody>
          </p:sp>
        </mc:Fallback>
      </mc:AlternateContent>
      <p:sp>
        <p:nvSpPr>
          <p:cNvPr id="27" name="Rectangle 26">
            <a:extLst>
              <a:ext uri="{FF2B5EF4-FFF2-40B4-BE49-F238E27FC236}">
                <a16:creationId xmlns:a16="http://schemas.microsoft.com/office/drawing/2014/main" id="{C381C686-9459-5645-B4DE-6E44F55753BF}"/>
              </a:ext>
            </a:extLst>
          </p:cNvPr>
          <p:cNvSpPr/>
          <p:nvPr/>
        </p:nvSpPr>
        <p:spPr>
          <a:xfrm>
            <a:off x="1968802" y="1633813"/>
            <a:ext cx="1182601" cy="788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211285AD-92BE-C34F-9266-D60312B94289}"/>
                  </a:ext>
                </a:extLst>
              </p:cNvPr>
              <p:cNvSpPr txBox="1"/>
              <p:nvPr/>
            </p:nvSpPr>
            <p:spPr>
              <a:xfrm>
                <a:off x="3166639" y="1630003"/>
                <a:ext cx="254339" cy="217817"/>
              </a:xfrm>
              <a:prstGeom prst="rect">
                <a:avLst/>
              </a:prstGeom>
              <a:solidFill>
                <a:srgbClr val="FF0000"/>
              </a:solid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2</m:t>
                          </m:r>
                        </m:sub>
                        <m:sup>
                          <m:r>
                            <a:rPr lang="en-US" b="0" i="1" smtClean="0">
                              <a:latin typeface="Cambria Math" panose="02040503050406030204" pitchFamily="18" charset="0"/>
                            </a:rPr>
                            <m:t>1</m:t>
                          </m:r>
                        </m:sup>
                      </m:sSubSup>
                    </m:oMath>
                  </m:oMathPara>
                </a14:m>
                <a:endParaRPr lang="en-US" dirty="0"/>
              </a:p>
            </p:txBody>
          </p:sp>
        </mc:Choice>
        <mc:Fallback>
          <p:sp>
            <p:nvSpPr>
              <p:cNvPr id="28" name="TextBox 27">
                <a:extLst>
                  <a:ext uri="{FF2B5EF4-FFF2-40B4-BE49-F238E27FC236}">
                    <a16:creationId xmlns:a16="http://schemas.microsoft.com/office/drawing/2014/main" id="{211285AD-92BE-C34F-9266-D60312B94289}"/>
                  </a:ext>
                </a:extLst>
              </p:cNvPr>
              <p:cNvSpPr txBox="1">
                <a:spLocks noRot="1" noChangeAspect="1" noMove="1" noResize="1" noEditPoints="1" noAdjustHandles="1" noChangeArrowheads="1" noChangeShapeType="1" noTextEdit="1"/>
              </p:cNvSpPr>
              <p:nvPr/>
            </p:nvSpPr>
            <p:spPr>
              <a:xfrm>
                <a:off x="3166639" y="1630003"/>
                <a:ext cx="254339" cy="217817"/>
              </a:xfrm>
              <a:prstGeom prst="rect">
                <a:avLst/>
              </a:prstGeom>
              <a:blipFill>
                <a:blip r:embed="rId10"/>
                <a:stretch>
                  <a:fillRect b="-22222"/>
                </a:stretch>
              </a:blipFill>
            </p:spPr>
            <p:txBody>
              <a:bodyPr/>
              <a:lstStyle/>
              <a:p>
                <a:r>
                  <a:rPr lang="en-US">
                    <a:noFill/>
                  </a:rPr>
                  <a:t> </a:t>
                </a:r>
              </a:p>
            </p:txBody>
          </p:sp>
        </mc:Fallback>
      </mc:AlternateContent>
      <p:sp>
        <p:nvSpPr>
          <p:cNvPr id="29" name="Rectangle 28">
            <a:extLst>
              <a:ext uri="{FF2B5EF4-FFF2-40B4-BE49-F238E27FC236}">
                <a16:creationId xmlns:a16="http://schemas.microsoft.com/office/drawing/2014/main" id="{EACB4020-3EE8-A841-8AE2-75B0C2FD4515}"/>
              </a:ext>
            </a:extLst>
          </p:cNvPr>
          <p:cNvSpPr/>
          <p:nvPr/>
        </p:nvSpPr>
        <p:spPr>
          <a:xfrm>
            <a:off x="3808255" y="1630003"/>
            <a:ext cx="1171257" cy="788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DDE10637-FEBC-3F4E-9A72-06E07F8823D1}"/>
                  </a:ext>
                </a:extLst>
              </p:cNvPr>
              <p:cNvSpPr txBox="1"/>
              <p:nvPr/>
            </p:nvSpPr>
            <p:spPr>
              <a:xfrm>
                <a:off x="4985772" y="1626193"/>
                <a:ext cx="251899" cy="218906"/>
              </a:xfrm>
              <a:prstGeom prst="rect">
                <a:avLst/>
              </a:prstGeom>
              <a:solidFill>
                <a:srgbClr val="FF0000"/>
              </a:solid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3</m:t>
                          </m:r>
                        </m:sub>
                        <m:sup>
                          <m:r>
                            <a:rPr lang="en-US" b="0" i="1" smtClean="0">
                              <a:latin typeface="Cambria Math" panose="02040503050406030204" pitchFamily="18" charset="0"/>
                            </a:rPr>
                            <m:t>1</m:t>
                          </m:r>
                        </m:sup>
                      </m:sSubSup>
                    </m:oMath>
                  </m:oMathPara>
                </a14:m>
                <a:endParaRPr lang="en-US" dirty="0"/>
              </a:p>
            </p:txBody>
          </p:sp>
        </mc:Choice>
        <mc:Fallback>
          <p:sp>
            <p:nvSpPr>
              <p:cNvPr id="30" name="TextBox 29">
                <a:extLst>
                  <a:ext uri="{FF2B5EF4-FFF2-40B4-BE49-F238E27FC236}">
                    <a16:creationId xmlns:a16="http://schemas.microsoft.com/office/drawing/2014/main" id="{DDE10637-FEBC-3F4E-9A72-06E07F8823D1}"/>
                  </a:ext>
                </a:extLst>
              </p:cNvPr>
              <p:cNvSpPr txBox="1">
                <a:spLocks noRot="1" noChangeAspect="1" noMove="1" noResize="1" noEditPoints="1" noAdjustHandles="1" noChangeArrowheads="1" noChangeShapeType="1" noTextEdit="1"/>
              </p:cNvSpPr>
              <p:nvPr/>
            </p:nvSpPr>
            <p:spPr>
              <a:xfrm>
                <a:off x="4985772" y="1626193"/>
                <a:ext cx="251899" cy="218906"/>
              </a:xfrm>
              <a:prstGeom prst="rect">
                <a:avLst/>
              </a:prstGeom>
              <a:blipFill>
                <a:blip r:embed="rId11"/>
                <a:stretch>
                  <a:fillRect b="-16667"/>
                </a:stretch>
              </a:blipFill>
            </p:spPr>
            <p:txBody>
              <a:bodyPr/>
              <a:lstStyle/>
              <a:p>
                <a:r>
                  <a:rPr lang="en-US">
                    <a:noFill/>
                  </a:rPr>
                  <a:t> </a:t>
                </a:r>
              </a:p>
            </p:txBody>
          </p:sp>
        </mc:Fallback>
      </mc:AlternateContent>
      <p:sp>
        <p:nvSpPr>
          <p:cNvPr id="31" name="Rectangle 30">
            <a:extLst>
              <a:ext uri="{FF2B5EF4-FFF2-40B4-BE49-F238E27FC236}">
                <a16:creationId xmlns:a16="http://schemas.microsoft.com/office/drawing/2014/main" id="{1C8EFE05-FE01-8142-A478-E007E94569DB}"/>
              </a:ext>
            </a:extLst>
          </p:cNvPr>
          <p:cNvSpPr/>
          <p:nvPr/>
        </p:nvSpPr>
        <p:spPr>
          <a:xfrm>
            <a:off x="5631410" y="1608782"/>
            <a:ext cx="1171257" cy="788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308B7FA2-7E95-5E40-9545-A796A4040A16}"/>
                  </a:ext>
                </a:extLst>
              </p:cNvPr>
              <p:cNvSpPr txBox="1"/>
              <p:nvPr/>
            </p:nvSpPr>
            <p:spPr>
              <a:xfrm>
                <a:off x="6808927" y="1604972"/>
                <a:ext cx="251899" cy="217239"/>
              </a:xfrm>
              <a:prstGeom prst="rect">
                <a:avLst/>
              </a:prstGeom>
              <a:solidFill>
                <a:srgbClr val="FF0000"/>
              </a:solid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4</m:t>
                          </m:r>
                        </m:sub>
                        <m:sup>
                          <m:r>
                            <a:rPr lang="en-US" b="0" i="1" smtClean="0">
                              <a:latin typeface="Cambria Math" panose="02040503050406030204" pitchFamily="18" charset="0"/>
                            </a:rPr>
                            <m:t>1</m:t>
                          </m:r>
                        </m:sup>
                      </m:sSubSup>
                    </m:oMath>
                  </m:oMathPara>
                </a14:m>
                <a:endParaRPr lang="en-US" dirty="0"/>
              </a:p>
            </p:txBody>
          </p:sp>
        </mc:Choice>
        <mc:Fallback>
          <p:sp>
            <p:nvSpPr>
              <p:cNvPr id="32" name="TextBox 31">
                <a:extLst>
                  <a:ext uri="{FF2B5EF4-FFF2-40B4-BE49-F238E27FC236}">
                    <a16:creationId xmlns:a16="http://schemas.microsoft.com/office/drawing/2014/main" id="{308B7FA2-7E95-5E40-9545-A796A4040A16}"/>
                  </a:ext>
                </a:extLst>
              </p:cNvPr>
              <p:cNvSpPr txBox="1">
                <a:spLocks noRot="1" noChangeAspect="1" noMove="1" noResize="1" noEditPoints="1" noAdjustHandles="1" noChangeArrowheads="1" noChangeShapeType="1" noTextEdit="1"/>
              </p:cNvSpPr>
              <p:nvPr/>
            </p:nvSpPr>
            <p:spPr>
              <a:xfrm>
                <a:off x="6808927" y="1604972"/>
                <a:ext cx="251899" cy="217239"/>
              </a:xfrm>
              <a:prstGeom prst="rect">
                <a:avLst/>
              </a:prstGeom>
              <a:blipFill>
                <a:blip r:embed="rId12"/>
                <a:stretch>
                  <a:fillRect b="-16667"/>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DB9415FA-591B-B540-9A8A-B411F353B45C}"/>
              </a:ext>
            </a:extLst>
          </p:cNvPr>
          <p:cNvPicPr>
            <a:picLocks noChangeAspect="1"/>
          </p:cNvPicPr>
          <p:nvPr/>
        </p:nvPicPr>
        <p:blipFill>
          <a:blip r:embed="rId13"/>
          <a:stretch>
            <a:fillRect/>
          </a:stretch>
        </p:blipFill>
        <p:spPr>
          <a:xfrm>
            <a:off x="3810948" y="2636080"/>
            <a:ext cx="5179705" cy="2545330"/>
          </a:xfrm>
          <a:prstGeom prst="rect">
            <a:avLst/>
          </a:prstGeom>
        </p:spPr>
      </p:pic>
    </p:spTree>
    <p:extLst>
      <p:ext uri="{BB962C8B-B14F-4D97-AF65-F5344CB8AC3E}">
        <p14:creationId xmlns:p14="http://schemas.microsoft.com/office/powerpoint/2010/main" val="174146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7814-950D-F341-A678-D9918D225980}"/>
              </a:ext>
            </a:extLst>
          </p:cNvPr>
          <p:cNvSpPr>
            <a:spLocks noGrp="1"/>
          </p:cNvSpPr>
          <p:nvPr>
            <p:ph type="title"/>
          </p:nvPr>
        </p:nvSpPr>
        <p:spPr/>
        <p:txBody>
          <a:bodyPr/>
          <a:lstStyle/>
          <a:p>
            <a:r>
              <a:rPr lang="en-US" dirty="0"/>
              <a:t>Learning from Videos</a:t>
            </a:r>
          </a:p>
        </p:txBody>
      </p:sp>
      <p:sp>
        <p:nvSpPr>
          <p:cNvPr id="7" name="TextBox 6">
            <a:extLst>
              <a:ext uri="{FF2B5EF4-FFF2-40B4-BE49-F238E27FC236}">
                <a16:creationId xmlns:a16="http://schemas.microsoft.com/office/drawing/2014/main" id="{29AE33FE-5A72-954E-9E08-5C3498A6CE7F}"/>
              </a:ext>
            </a:extLst>
          </p:cNvPr>
          <p:cNvSpPr txBox="1"/>
          <p:nvPr/>
        </p:nvSpPr>
        <p:spPr>
          <a:xfrm>
            <a:off x="720000" y="1204475"/>
            <a:ext cx="3406702" cy="307777"/>
          </a:xfrm>
          <a:prstGeom prst="rect">
            <a:avLst/>
          </a:prstGeom>
          <a:noFill/>
        </p:spPr>
        <p:txBody>
          <a:bodyPr wrap="none" rtlCol="0">
            <a:spAutoFit/>
          </a:bodyPr>
          <a:lstStyle/>
          <a:p>
            <a:r>
              <a:rPr lang="en-US" dirty="0"/>
              <a:t>MoCo-v2 trained on </a:t>
            </a:r>
            <a:r>
              <a:rPr lang="en-US" dirty="0" err="1"/>
              <a:t>TrackingNet</a:t>
            </a:r>
            <a:r>
              <a:rPr lang="en-US" dirty="0"/>
              <a:t> dataset</a:t>
            </a:r>
          </a:p>
        </p:txBody>
      </p:sp>
      <p:graphicFrame>
        <p:nvGraphicFramePr>
          <p:cNvPr id="4" name="Table 3">
            <a:extLst>
              <a:ext uri="{FF2B5EF4-FFF2-40B4-BE49-F238E27FC236}">
                <a16:creationId xmlns:a16="http://schemas.microsoft.com/office/drawing/2014/main" id="{1E161678-96E1-B447-ADD5-F72F9D681839}"/>
              </a:ext>
            </a:extLst>
          </p:cNvPr>
          <p:cNvGraphicFramePr>
            <a:graphicFrameLocks noGrp="1"/>
          </p:cNvGraphicFramePr>
          <p:nvPr>
            <p:extLst>
              <p:ext uri="{D42A27DB-BD31-4B8C-83A1-F6EECF244321}">
                <p14:modId xmlns:p14="http://schemas.microsoft.com/office/powerpoint/2010/main" val="1420658665"/>
              </p:ext>
            </p:extLst>
          </p:nvPr>
        </p:nvGraphicFramePr>
        <p:xfrm>
          <a:off x="955040" y="2220686"/>
          <a:ext cx="7109854" cy="1391285"/>
        </p:xfrm>
        <a:graphic>
          <a:graphicData uri="http://schemas.openxmlformats.org/drawingml/2006/table">
            <a:tbl>
              <a:tblPr>
                <a:tableStyleId>{775DCB02-9BB8-47FD-8907-85C794F793BA}</a:tableStyleId>
              </a:tblPr>
              <a:tblGrid>
                <a:gridCol w="1935827">
                  <a:extLst>
                    <a:ext uri="{9D8B030D-6E8A-4147-A177-3AD203B41FA5}">
                      <a16:colId xmlns:a16="http://schemas.microsoft.com/office/drawing/2014/main" val="1705238327"/>
                    </a:ext>
                  </a:extLst>
                </a:gridCol>
                <a:gridCol w="1010952">
                  <a:extLst>
                    <a:ext uri="{9D8B030D-6E8A-4147-A177-3AD203B41FA5}">
                      <a16:colId xmlns:a16="http://schemas.microsoft.com/office/drawing/2014/main" val="1514746393"/>
                    </a:ext>
                  </a:extLst>
                </a:gridCol>
                <a:gridCol w="1169977">
                  <a:extLst>
                    <a:ext uri="{9D8B030D-6E8A-4147-A177-3AD203B41FA5}">
                      <a16:colId xmlns:a16="http://schemas.microsoft.com/office/drawing/2014/main" val="1778044658"/>
                    </a:ext>
                  </a:extLst>
                </a:gridCol>
                <a:gridCol w="788228">
                  <a:extLst>
                    <a:ext uri="{9D8B030D-6E8A-4147-A177-3AD203B41FA5}">
                      <a16:colId xmlns:a16="http://schemas.microsoft.com/office/drawing/2014/main" val="3132039462"/>
                    </a:ext>
                  </a:extLst>
                </a:gridCol>
                <a:gridCol w="1000816">
                  <a:extLst>
                    <a:ext uri="{9D8B030D-6E8A-4147-A177-3AD203B41FA5}">
                      <a16:colId xmlns:a16="http://schemas.microsoft.com/office/drawing/2014/main" val="3795742924"/>
                    </a:ext>
                  </a:extLst>
                </a:gridCol>
                <a:gridCol w="1204054">
                  <a:extLst>
                    <a:ext uri="{9D8B030D-6E8A-4147-A177-3AD203B41FA5}">
                      <a16:colId xmlns:a16="http://schemas.microsoft.com/office/drawing/2014/main" val="3283859964"/>
                    </a:ext>
                  </a:extLst>
                </a:gridCol>
              </a:tblGrid>
              <a:tr h="203200">
                <a:tc rowSpan="2">
                  <a:txBody>
                    <a:bodyPr/>
                    <a:lstStyle/>
                    <a:p>
                      <a:pPr algn="ctr" fontAlgn="b"/>
                      <a:r>
                        <a:rPr lang="en-US" sz="1200" b="1" u="none" strike="noStrike" dirty="0">
                          <a:effectLst/>
                        </a:rPr>
                        <a:t>Dataset </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1200" b="1" u="none" strike="noStrike" dirty="0">
                          <a:effectLst/>
                        </a:rPr>
                        <a:t> Pascal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US" sz="1200" b="1" u="none" strike="noStrike" dirty="0">
                          <a:effectLst/>
                        </a:rPr>
                        <a:t> Pascal Cropped Boxes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US" sz="1200" b="1" u="none" strike="noStrike" dirty="0">
                          <a:effectLst/>
                        </a:rPr>
                        <a:t> ImageNet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gridSpan="2">
                  <a:txBody>
                    <a:bodyPr/>
                    <a:lstStyle/>
                    <a:p>
                      <a:pPr algn="ctr" fontAlgn="b"/>
                      <a:r>
                        <a:rPr lang="en-US" sz="1200" b="1" u="none" strike="noStrike" dirty="0">
                          <a:effectLst/>
                        </a:rPr>
                        <a:t>ADE20K</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hMerge="1">
                  <a:txBody>
                    <a:bodyPr/>
                    <a:lstStyle/>
                    <a:p>
                      <a:endParaRPr lang="en-US"/>
                    </a:p>
                  </a:txBody>
                  <a:tcPr/>
                </a:tc>
                <a:extLst>
                  <a:ext uri="{0D108BD9-81ED-4DB2-BD59-A6C34878D82A}">
                    <a16:rowId xmlns:a16="http://schemas.microsoft.com/office/drawing/2014/main" val="3204814148"/>
                  </a:ext>
                </a:extLst>
              </a:tr>
              <a:tr h="203200">
                <a:tc vMerge="1">
                  <a:txBody>
                    <a:bodyPr/>
                    <a:lstStyle/>
                    <a:p>
                      <a:endParaRPr lang="en-US"/>
                    </a:p>
                  </a:txBody>
                  <a:tcPr/>
                </a:tc>
                <a:tc>
                  <a:txBody>
                    <a:bodyPr/>
                    <a:lstStyle/>
                    <a:p>
                      <a:pPr algn="ctr" fontAlgn="b"/>
                      <a:r>
                        <a:rPr lang="en-US" sz="1200" b="1" u="none" strike="noStrike" dirty="0">
                          <a:effectLst/>
                        </a:rPr>
                        <a:t> Mean AP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US" sz="1200" b="1" u="none" strike="noStrike" dirty="0">
                          <a:effectLst/>
                        </a:rPr>
                        <a:t> Mean AP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US" sz="1200" b="1" u="none" strike="noStrike">
                          <a:effectLst/>
                        </a:rPr>
                        <a:t> Top-1 </a:t>
                      </a:r>
                      <a:endParaRPr lang="en-US" sz="1200" b="1"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US" sz="1200" b="1" u="none" strike="noStrike" dirty="0">
                          <a:effectLst/>
                        </a:rPr>
                        <a:t> Mean IOU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US" sz="1200" b="1" u="none" strike="noStrike" dirty="0">
                          <a:effectLst/>
                        </a:rPr>
                        <a:t> Pixel Acc.</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734940583"/>
                  </a:ext>
                </a:extLst>
              </a:tr>
              <a:tr h="203200">
                <a:tc>
                  <a:txBody>
                    <a:bodyPr/>
                    <a:lstStyle/>
                    <a:p>
                      <a:pPr algn="l" fontAlgn="b"/>
                      <a:r>
                        <a:rPr lang="en-US" sz="1200" u="none" strike="noStrike">
                          <a:effectLst/>
                        </a:rPr>
                        <a:t>Baseline MOCOv2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solidFill>
                            <a:schemeClr val="bg1">
                              <a:lumMod val="50000"/>
                            </a:schemeClr>
                          </a:solidFill>
                          <a:effectLst/>
                        </a:rPr>
                        <a:t>61.80</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solidFill>
                            <a:schemeClr val="bg1">
                              <a:lumMod val="50000"/>
                            </a:schemeClr>
                          </a:solidFill>
                          <a:effectLst/>
                        </a:rPr>
                        <a:t>70.91</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b"/>
                      <a:r>
                        <a:rPr lang="en-US" sz="1200" u="none" strike="noStrike">
                          <a:solidFill>
                            <a:schemeClr val="bg1">
                              <a:lumMod val="50000"/>
                            </a:schemeClr>
                          </a:solidFill>
                          <a:effectLst/>
                        </a:rPr>
                        <a:t>30.33</a:t>
                      </a:r>
                      <a:endParaRPr lang="en-US" sz="1200" b="0" i="0" u="none" strike="noStrike">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b"/>
                      <a:r>
                        <a:rPr lang="en-US" sz="1200" b="0" u="none" strike="noStrike" dirty="0">
                          <a:solidFill>
                            <a:schemeClr val="bg1">
                              <a:lumMod val="50000"/>
                            </a:schemeClr>
                          </a:solidFill>
                          <a:effectLst/>
                        </a:rPr>
                        <a:t>14.69</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solidFill>
                            <a:schemeClr val="bg1">
                              <a:lumMod val="50000"/>
                            </a:schemeClr>
                          </a:solidFill>
                          <a:effectLst/>
                        </a:rPr>
                        <a:t>61.78</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42168985"/>
                  </a:ext>
                </a:extLst>
              </a:tr>
              <a:tr h="203200">
                <a:tc>
                  <a:txBody>
                    <a:bodyPr/>
                    <a:lstStyle/>
                    <a:p>
                      <a:pPr algn="l" fontAlgn="b"/>
                      <a:r>
                        <a:rPr lang="en-US" sz="1200" u="none" strike="noStrike">
                          <a:effectLst/>
                        </a:rPr>
                        <a:t>Frame Temp. Invariance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solidFill>
                            <a:schemeClr val="bg1">
                              <a:lumMod val="50000"/>
                            </a:schemeClr>
                          </a:solidFill>
                          <a:effectLst/>
                        </a:rPr>
                        <a:t>63.89</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solidFill>
                            <a:schemeClr val="bg1">
                              <a:lumMod val="50000"/>
                            </a:schemeClr>
                          </a:solidFill>
                          <a:effectLst/>
                        </a:rPr>
                        <a:t>72.17</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b"/>
                      <a:r>
                        <a:rPr lang="en-US" sz="1200" u="none" strike="noStrike">
                          <a:solidFill>
                            <a:schemeClr val="bg1">
                              <a:lumMod val="50000"/>
                            </a:schemeClr>
                          </a:solidFill>
                          <a:effectLst/>
                        </a:rPr>
                        <a:t>29.34</a:t>
                      </a:r>
                      <a:endParaRPr lang="en-US" sz="1200" b="0" i="0" u="none" strike="noStrike">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b"/>
                      <a:r>
                        <a:rPr lang="en-US" sz="1200" u="none" strike="noStrike">
                          <a:solidFill>
                            <a:schemeClr val="bg1">
                              <a:lumMod val="50000"/>
                            </a:schemeClr>
                          </a:solidFill>
                          <a:effectLst/>
                        </a:rPr>
                        <a:t>14.41</a:t>
                      </a:r>
                      <a:endParaRPr lang="en-US" sz="1200" b="0" i="0" u="none" strike="noStrike">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solidFill>
                            <a:schemeClr val="bg1">
                              <a:lumMod val="50000"/>
                            </a:schemeClr>
                          </a:solidFill>
                          <a:effectLst/>
                        </a:rPr>
                        <a:t>61.85</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52689994"/>
                  </a:ext>
                </a:extLst>
              </a:tr>
              <a:tr h="203200">
                <a:tc>
                  <a:txBody>
                    <a:bodyPr/>
                    <a:lstStyle/>
                    <a:p>
                      <a:pPr algn="l" fontAlgn="b"/>
                      <a:r>
                        <a:rPr lang="en-US" sz="1200" u="none" strike="noStrike">
                          <a:effectLst/>
                        </a:rPr>
                        <a:t>Ground Truth Tracks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66.21</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1" u="none" strike="noStrike" dirty="0">
                          <a:effectLst/>
                        </a:rPr>
                        <a:t>76.16</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1" u="none" strike="noStrike" dirty="0">
                          <a:effectLst/>
                        </a:rPr>
                        <a:t>37.45</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0" u="none" strike="noStrike" dirty="0">
                          <a:effectLst/>
                        </a:rPr>
                        <a:t>14.69</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61.78</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9506120"/>
                  </a:ext>
                </a:extLst>
              </a:tr>
              <a:tr h="203200">
                <a:tc>
                  <a:txBody>
                    <a:bodyPr/>
                    <a:lstStyle/>
                    <a:p>
                      <a:pPr algn="l" fontAlgn="b"/>
                      <a:r>
                        <a:rPr lang="en-US" sz="1200" u="none" strike="noStrike">
                          <a:effectLst/>
                        </a:rPr>
                        <a:t>Region Tracker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b="1" u="none" strike="noStrike" dirty="0">
                          <a:effectLst/>
                        </a:rPr>
                        <a:t>66.47</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1" u="none" strike="noStrike" dirty="0">
                          <a:effectLst/>
                        </a:rPr>
                        <a:t>75.86</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1" u="none" strike="noStrike" dirty="0">
                          <a:effectLst/>
                        </a:rPr>
                        <a:t>36.51</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1" u="none" strike="noStrike" dirty="0">
                          <a:effectLst/>
                        </a:rPr>
                        <a:t>15.28</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b="1" u="none" strike="noStrike" dirty="0">
                          <a:effectLst/>
                        </a:rPr>
                        <a:t>63.29</a:t>
                      </a:r>
                      <a:endParaRPr lang="en-US"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82379441"/>
                  </a:ext>
                </a:extLst>
              </a:tr>
            </a:tbl>
          </a:graphicData>
        </a:graphic>
      </p:graphicFrame>
    </p:spTree>
    <p:extLst>
      <p:ext uri="{BB962C8B-B14F-4D97-AF65-F5344CB8AC3E}">
        <p14:creationId xmlns:p14="http://schemas.microsoft.com/office/powerpoint/2010/main" val="620233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7814-950D-F341-A678-D9918D225980}"/>
              </a:ext>
            </a:extLst>
          </p:cNvPr>
          <p:cNvSpPr>
            <a:spLocks noGrp="1"/>
          </p:cNvSpPr>
          <p:nvPr>
            <p:ph type="title"/>
          </p:nvPr>
        </p:nvSpPr>
        <p:spPr/>
        <p:txBody>
          <a:bodyPr/>
          <a:lstStyle/>
          <a:p>
            <a:r>
              <a:rPr lang="en-US" dirty="0"/>
              <a:t>Learning from Videos</a:t>
            </a:r>
          </a:p>
        </p:txBody>
      </p:sp>
      <p:sp>
        <p:nvSpPr>
          <p:cNvPr id="7" name="TextBox 6">
            <a:extLst>
              <a:ext uri="{FF2B5EF4-FFF2-40B4-BE49-F238E27FC236}">
                <a16:creationId xmlns:a16="http://schemas.microsoft.com/office/drawing/2014/main" id="{29AE33FE-5A72-954E-9E08-5C3498A6CE7F}"/>
              </a:ext>
            </a:extLst>
          </p:cNvPr>
          <p:cNvSpPr txBox="1"/>
          <p:nvPr/>
        </p:nvSpPr>
        <p:spPr>
          <a:xfrm>
            <a:off x="720000" y="1111596"/>
            <a:ext cx="3406702" cy="307777"/>
          </a:xfrm>
          <a:prstGeom prst="rect">
            <a:avLst/>
          </a:prstGeom>
          <a:noFill/>
        </p:spPr>
        <p:txBody>
          <a:bodyPr wrap="none" rtlCol="0">
            <a:spAutoFit/>
          </a:bodyPr>
          <a:lstStyle/>
          <a:p>
            <a:r>
              <a:rPr lang="en-US" dirty="0"/>
              <a:t>MoCo-v2 trained on </a:t>
            </a:r>
            <a:r>
              <a:rPr lang="en-US" dirty="0" err="1"/>
              <a:t>TrackingNet</a:t>
            </a:r>
            <a:r>
              <a:rPr lang="en-US" dirty="0"/>
              <a:t> dataset</a:t>
            </a:r>
          </a:p>
        </p:txBody>
      </p:sp>
      <p:graphicFrame>
        <p:nvGraphicFramePr>
          <p:cNvPr id="5" name="Table 4">
            <a:extLst>
              <a:ext uri="{FF2B5EF4-FFF2-40B4-BE49-F238E27FC236}">
                <a16:creationId xmlns:a16="http://schemas.microsoft.com/office/drawing/2014/main" id="{EE313D01-6309-694C-BFAD-8E40BBA6E476}"/>
              </a:ext>
            </a:extLst>
          </p:cNvPr>
          <p:cNvGraphicFramePr>
            <a:graphicFrameLocks noGrp="1"/>
          </p:cNvGraphicFramePr>
          <p:nvPr>
            <p:extLst>
              <p:ext uri="{D42A27DB-BD31-4B8C-83A1-F6EECF244321}">
                <p14:modId xmlns:p14="http://schemas.microsoft.com/office/powerpoint/2010/main" val="892078495"/>
              </p:ext>
            </p:extLst>
          </p:nvPr>
        </p:nvGraphicFramePr>
        <p:xfrm>
          <a:off x="850628" y="1899812"/>
          <a:ext cx="7708498" cy="1219200"/>
        </p:xfrm>
        <a:graphic>
          <a:graphicData uri="http://schemas.openxmlformats.org/drawingml/2006/table">
            <a:tbl>
              <a:tblPr>
                <a:tableStyleId>{35758FB7-9AC5-4552-8A53-C91805E547FA}</a:tableStyleId>
              </a:tblPr>
              <a:tblGrid>
                <a:gridCol w="1705148">
                  <a:extLst>
                    <a:ext uri="{9D8B030D-6E8A-4147-A177-3AD203B41FA5}">
                      <a16:colId xmlns:a16="http://schemas.microsoft.com/office/drawing/2014/main" val="602586931"/>
                    </a:ext>
                  </a:extLst>
                </a:gridCol>
                <a:gridCol w="925759">
                  <a:extLst>
                    <a:ext uri="{9D8B030D-6E8A-4147-A177-3AD203B41FA5}">
                      <a16:colId xmlns:a16="http://schemas.microsoft.com/office/drawing/2014/main" val="3734245727"/>
                    </a:ext>
                  </a:extLst>
                </a:gridCol>
                <a:gridCol w="823528">
                  <a:extLst>
                    <a:ext uri="{9D8B030D-6E8A-4147-A177-3AD203B41FA5}">
                      <a16:colId xmlns:a16="http://schemas.microsoft.com/office/drawing/2014/main" val="2435191526"/>
                    </a:ext>
                  </a:extLst>
                </a:gridCol>
                <a:gridCol w="950421">
                  <a:extLst>
                    <a:ext uri="{9D8B030D-6E8A-4147-A177-3AD203B41FA5}">
                      <a16:colId xmlns:a16="http://schemas.microsoft.com/office/drawing/2014/main" val="2827255768"/>
                    </a:ext>
                  </a:extLst>
                </a:gridCol>
                <a:gridCol w="1101214">
                  <a:extLst>
                    <a:ext uri="{9D8B030D-6E8A-4147-A177-3AD203B41FA5}">
                      <a16:colId xmlns:a16="http://schemas.microsoft.com/office/drawing/2014/main" val="3056218125"/>
                    </a:ext>
                  </a:extLst>
                </a:gridCol>
                <a:gridCol w="1101214">
                  <a:extLst>
                    <a:ext uri="{9D8B030D-6E8A-4147-A177-3AD203B41FA5}">
                      <a16:colId xmlns:a16="http://schemas.microsoft.com/office/drawing/2014/main" val="2221329540"/>
                    </a:ext>
                  </a:extLst>
                </a:gridCol>
                <a:gridCol w="1101214">
                  <a:extLst>
                    <a:ext uri="{9D8B030D-6E8A-4147-A177-3AD203B41FA5}">
                      <a16:colId xmlns:a16="http://schemas.microsoft.com/office/drawing/2014/main" val="3310123329"/>
                    </a:ext>
                  </a:extLst>
                </a:gridCol>
              </a:tblGrid>
              <a:tr h="203200">
                <a:tc rowSpan="2">
                  <a:txBody>
                    <a:bodyPr/>
                    <a:lstStyle/>
                    <a:p>
                      <a:pPr algn="l" fontAlgn="ctr"/>
                      <a:r>
                        <a:rPr lang="en-US" sz="1200" b="1" u="none" strike="noStrike" dirty="0">
                          <a:effectLst/>
                        </a:rPr>
                        <a:t>Method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gridSpan="2">
                  <a:txBody>
                    <a:bodyPr/>
                    <a:lstStyle/>
                    <a:p>
                      <a:pPr algn="ctr" fontAlgn="ctr"/>
                      <a:r>
                        <a:rPr lang="en-US" sz="1200" b="1" u="none" strike="noStrike" dirty="0">
                          <a:effectLst/>
                        </a:rPr>
                        <a:t>Occlusion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hMerge="1">
                  <a:txBody>
                    <a:bodyPr/>
                    <a:lstStyle/>
                    <a:p>
                      <a:endParaRPr lang="en-US"/>
                    </a:p>
                  </a:txBody>
                  <a:tcPr/>
                </a:tc>
                <a:tc gridSpan="2">
                  <a:txBody>
                    <a:bodyPr/>
                    <a:lstStyle/>
                    <a:p>
                      <a:pPr algn="ctr" fontAlgn="ctr"/>
                      <a:r>
                        <a:rPr lang="en-US" sz="1200" b="1" u="none" strike="noStrike" dirty="0">
                          <a:effectLst/>
                        </a:rPr>
                        <a:t> Viewpoint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hMerge="1">
                  <a:txBody>
                    <a:bodyPr/>
                    <a:lstStyle/>
                    <a:p>
                      <a:endParaRPr lang="en-US"/>
                    </a:p>
                  </a:txBody>
                  <a:tcPr/>
                </a:tc>
                <a:tc gridSpan="2">
                  <a:txBody>
                    <a:bodyPr/>
                    <a:lstStyle/>
                    <a:p>
                      <a:pPr algn="ctr" fontAlgn="ctr"/>
                      <a:r>
                        <a:rPr lang="en-US" sz="1200" b="1" u="none" strike="noStrike" dirty="0">
                          <a:effectLst/>
                        </a:rPr>
                        <a:t> Instance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hMerge="1">
                  <a:txBody>
                    <a:bodyPr/>
                    <a:lstStyle/>
                    <a:p>
                      <a:endParaRPr lang="en-US"/>
                    </a:p>
                  </a:txBody>
                  <a:tcPr/>
                </a:tc>
                <a:extLst>
                  <a:ext uri="{0D108BD9-81ED-4DB2-BD59-A6C34878D82A}">
                    <a16:rowId xmlns:a16="http://schemas.microsoft.com/office/drawing/2014/main" val="2486112698"/>
                  </a:ext>
                </a:extLst>
              </a:tr>
              <a:tr h="203200">
                <a:tc vMerge="1">
                  <a:txBody>
                    <a:bodyPr/>
                    <a:lstStyle/>
                    <a:p>
                      <a:endParaRPr lang="en-US"/>
                    </a:p>
                  </a:txBody>
                  <a:tcPr/>
                </a:tc>
                <a:tc>
                  <a:txBody>
                    <a:bodyPr/>
                    <a:lstStyle/>
                    <a:p>
                      <a:pPr algn="ctr" fontAlgn="ctr"/>
                      <a:r>
                        <a:rPr lang="en-US" sz="1200" b="1" u="none" strike="noStrike" dirty="0">
                          <a:effectLst/>
                        </a:rPr>
                        <a:t> Top-10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1" u="none" strike="noStrike" dirty="0">
                          <a:effectLst/>
                        </a:rPr>
                        <a:t> Top-25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1" u="none" strike="noStrike" dirty="0">
                          <a:effectLst/>
                        </a:rPr>
                        <a:t> Top-10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1" u="none" strike="noStrike" dirty="0">
                          <a:effectLst/>
                        </a:rPr>
                        <a:t> Top-25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1" u="none" strike="noStrike" dirty="0">
                          <a:effectLst/>
                        </a:rPr>
                        <a:t> Top-10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1" u="none" strike="noStrike" dirty="0">
                          <a:effectLst/>
                        </a:rPr>
                        <a:t> Top-25 </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364669176"/>
                  </a:ext>
                </a:extLst>
              </a:tr>
              <a:tr h="203200">
                <a:tc>
                  <a:txBody>
                    <a:bodyPr/>
                    <a:lstStyle/>
                    <a:p>
                      <a:pPr algn="l" fontAlgn="ctr"/>
                      <a:r>
                        <a:rPr lang="en-US" sz="1200" u="none" strike="noStrike">
                          <a:effectLst/>
                        </a:rPr>
                        <a:t>Baseline MOCOv2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solidFill>
                            <a:schemeClr val="bg1">
                              <a:lumMod val="50000"/>
                            </a:schemeClr>
                          </a:solidFill>
                          <a:effectLst/>
                        </a:rPr>
                        <a:t>81.73</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solidFill>
                            <a:schemeClr val="bg1">
                              <a:lumMod val="50000"/>
                            </a:schemeClr>
                          </a:solidFill>
                          <a:effectLst/>
                        </a:rPr>
                        <a:t>75.35</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en-US" sz="1200" u="none" strike="noStrike">
                          <a:solidFill>
                            <a:schemeClr val="bg1">
                              <a:lumMod val="50000"/>
                            </a:schemeClr>
                          </a:solidFill>
                          <a:effectLst/>
                        </a:rPr>
                        <a:t>81.55</a:t>
                      </a:r>
                      <a:endParaRPr lang="en-US" sz="1200" b="0" i="0" u="none" strike="noStrike">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en-US" sz="1200" u="none" strike="noStrike">
                          <a:solidFill>
                            <a:schemeClr val="bg1">
                              <a:lumMod val="50000"/>
                            </a:schemeClr>
                          </a:solidFill>
                          <a:effectLst/>
                        </a:rPr>
                        <a:t>71.71</a:t>
                      </a:r>
                      <a:endParaRPr lang="en-US" sz="1200" b="0" i="0" u="none" strike="noStrike">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en-US" sz="1200" u="none" strike="noStrike">
                          <a:solidFill>
                            <a:schemeClr val="bg1">
                              <a:lumMod val="50000"/>
                            </a:schemeClr>
                          </a:solidFill>
                          <a:effectLst/>
                        </a:rPr>
                        <a:t>43.76</a:t>
                      </a:r>
                      <a:endParaRPr lang="en-US" sz="1200" b="0" i="0" u="none" strike="noStrike">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en-US" sz="1200" u="none" strike="noStrike">
                          <a:solidFill>
                            <a:schemeClr val="bg1">
                              <a:lumMod val="50000"/>
                            </a:schemeClr>
                          </a:solidFill>
                          <a:effectLst/>
                        </a:rPr>
                        <a:t>40.43</a:t>
                      </a:r>
                      <a:endParaRPr lang="en-US" sz="1200" b="0" i="0" u="none" strike="noStrike">
                        <a:solidFill>
                          <a:schemeClr val="bg1">
                            <a:lumMod val="50000"/>
                          </a:schemeClr>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42326766"/>
                  </a:ext>
                </a:extLst>
              </a:tr>
              <a:tr h="203200">
                <a:tc>
                  <a:txBody>
                    <a:bodyPr/>
                    <a:lstStyle/>
                    <a:p>
                      <a:pPr algn="l" fontAlgn="ctr"/>
                      <a:r>
                        <a:rPr lang="en-US" sz="1200" u="none" strike="noStrike">
                          <a:effectLst/>
                        </a:rPr>
                        <a:t>Frame Temp. Invariance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solidFill>
                            <a:schemeClr val="bg1">
                              <a:lumMod val="50000"/>
                            </a:schemeClr>
                          </a:solidFill>
                          <a:effectLst/>
                        </a:rPr>
                        <a:t>79.92</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solidFill>
                            <a:schemeClr val="bg1">
                              <a:lumMod val="50000"/>
                            </a:schemeClr>
                          </a:solidFill>
                          <a:effectLst/>
                        </a:rPr>
                        <a:t>73.33</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solidFill>
                            <a:schemeClr val="bg1">
                              <a:lumMod val="50000"/>
                            </a:schemeClr>
                          </a:solidFill>
                          <a:effectLst/>
                        </a:rPr>
                        <a:t>83.87</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en-US" sz="1200" u="none" strike="noStrike">
                          <a:solidFill>
                            <a:schemeClr val="bg1">
                              <a:lumMod val="50000"/>
                            </a:schemeClr>
                          </a:solidFill>
                          <a:effectLst/>
                        </a:rPr>
                        <a:t>74.86</a:t>
                      </a:r>
                      <a:endParaRPr lang="en-US" sz="1200" b="0" i="0" u="none" strike="noStrike">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en-US" sz="1200" u="none" strike="noStrike">
                          <a:solidFill>
                            <a:schemeClr val="bg1">
                              <a:lumMod val="50000"/>
                            </a:schemeClr>
                          </a:solidFill>
                          <a:effectLst/>
                        </a:rPr>
                        <a:t>42.98</a:t>
                      </a:r>
                      <a:endParaRPr lang="en-US" sz="1200" b="0" i="0" u="none" strike="noStrike">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en-US" sz="1200" u="none" strike="noStrike">
                          <a:solidFill>
                            <a:schemeClr val="bg1">
                              <a:lumMod val="50000"/>
                            </a:schemeClr>
                          </a:solidFill>
                          <a:effectLst/>
                        </a:rPr>
                        <a:t>39.42</a:t>
                      </a:r>
                      <a:endParaRPr lang="en-US" sz="1200" b="0" i="0" u="none" strike="noStrike">
                        <a:solidFill>
                          <a:schemeClr val="bg1">
                            <a:lumMod val="50000"/>
                          </a:schemeClr>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65857035"/>
                  </a:ext>
                </a:extLst>
              </a:tr>
              <a:tr h="203200">
                <a:tc>
                  <a:txBody>
                    <a:bodyPr/>
                    <a:lstStyle/>
                    <a:p>
                      <a:pPr algn="l" fontAlgn="ctr"/>
                      <a:r>
                        <a:rPr lang="en-US" sz="1200" u="none" strike="noStrike">
                          <a:effectLst/>
                        </a:rPr>
                        <a:t>Ground Truth Tracks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solidFill>
                            <a:schemeClr val="bg1">
                              <a:lumMod val="50000"/>
                            </a:schemeClr>
                          </a:solidFill>
                          <a:effectLst/>
                        </a:rPr>
                        <a:t>81.52</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solidFill>
                            <a:schemeClr val="bg1">
                              <a:lumMod val="50000"/>
                            </a:schemeClr>
                          </a:solidFill>
                          <a:effectLst/>
                        </a:rPr>
                        <a:t>74.6</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solidFill>
                            <a:schemeClr val="bg1">
                              <a:lumMod val="50000"/>
                            </a:schemeClr>
                          </a:solidFill>
                          <a:effectLst/>
                        </a:rPr>
                        <a:t>84.82</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solidFill>
                            <a:schemeClr val="bg1">
                              <a:lumMod val="50000"/>
                            </a:schemeClr>
                          </a:solidFill>
                          <a:effectLst/>
                        </a:rPr>
                        <a:t>75.3</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en-US" sz="1200" u="none" strike="noStrike">
                          <a:solidFill>
                            <a:schemeClr val="bg1">
                              <a:lumMod val="50000"/>
                            </a:schemeClr>
                          </a:solidFill>
                          <a:effectLst/>
                        </a:rPr>
                        <a:t>47.51</a:t>
                      </a:r>
                      <a:endParaRPr lang="en-US" sz="1200" b="0" i="0" u="none" strike="noStrike">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solidFill>
                            <a:schemeClr val="bg1">
                              <a:lumMod val="50000"/>
                            </a:schemeClr>
                          </a:solidFill>
                          <a:effectLst/>
                        </a:rPr>
                        <a:t>42.93</a:t>
                      </a:r>
                      <a:endParaRPr lang="en-US" sz="1200" b="0" i="0" u="none" strike="noStrike" dirty="0">
                        <a:solidFill>
                          <a:schemeClr val="bg1">
                            <a:lumMod val="50000"/>
                          </a:schemeClr>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38443520"/>
                  </a:ext>
                </a:extLst>
              </a:tr>
              <a:tr h="203200">
                <a:tc>
                  <a:txBody>
                    <a:bodyPr/>
                    <a:lstStyle/>
                    <a:p>
                      <a:pPr algn="l" fontAlgn="ctr"/>
                      <a:r>
                        <a:rPr lang="en-US" sz="1200" u="none" strike="noStrike">
                          <a:effectLst/>
                        </a:rPr>
                        <a:t>Region Tracker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b="1" u="none" strike="noStrike" dirty="0">
                          <a:effectLst/>
                        </a:rPr>
                        <a:t>83.26</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b="1" u="none" strike="noStrike" dirty="0">
                          <a:effectLst/>
                        </a:rPr>
                        <a:t>76.52</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b="1" u="none" strike="noStrike" dirty="0">
                          <a:effectLst/>
                        </a:rPr>
                        <a:t>84.97</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b="1" u="none" strike="noStrike" dirty="0">
                          <a:effectLst/>
                        </a:rPr>
                        <a:t>76.18</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b="1" u="none" strike="noStrike" dirty="0">
                          <a:effectLst/>
                        </a:rPr>
                        <a:t>48.81</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b="1" u="none" strike="noStrike" dirty="0">
                          <a:effectLst/>
                        </a:rPr>
                        <a:t>44.38</a:t>
                      </a:r>
                      <a:endParaRPr lang="en-US"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28760369"/>
                  </a:ext>
                </a:extLst>
              </a:tr>
            </a:tbl>
          </a:graphicData>
        </a:graphic>
      </p:graphicFrame>
    </p:spTree>
    <p:extLst>
      <p:ext uri="{BB962C8B-B14F-4D97-AF65-F5344CB8AC3E}">
        <p14:creationId xmlns:p14="http://schemas.microsoft.com/office/powerpoint/2010/main" val="1284352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7739-0FE7-2D49-A5AB-53CBA221B6DE}"/>
              </a:ext>
            </a:extLst>
          </p:cNvPr>
          <p:cNvSpPr>
            <a:spLocks noGrp="1"/>
          </p:cNvSpPr>
          <p:nvPr>
            <p:ph type="title"/>
          </p:nvPr>
        </p:nvSpPr>
        <p:spPr>
          <a:xfrm>
            <a:off x="2613843" y="2292290"/>
            <a:ext cx="4083048" cy="572700"/>
          </a:xfrm>
        </p:spPr>
        <p:txBody>
          <a:bodyPr/>
          <a:lstStyle/>
          <a:p>
            <a:pPr algn="ctr"/>
            <a:r>
              <a:rPr lang="en-US" dirty="0"/>
              <a:t>Thank you! </a:t>
            </a:r>
          </a:p>
        </p:txBody>
      </p:sp>
    </p:spTree>
    <p:extLst>
      <p:ext uri="{BB962C8B-B14F-4D97-AF65-F5344CB8AC3E}">
        <p14:creationId xmlns:p14="http://schemas.microsoft.com/office/powerpoint/2010/main" val="840502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6" name="Google Shape;346;p28"/>
          <p:cNvSpPr txBox="1">
            <a:spLocks noGrp="1"/>
          </p:cNvSpPr>
          <p:nvPr>
            <p:ph type="body" idx="4294967295"/>
          </p:nvPr>
        </p:nvSpPr>
        <p:spPr>
          <a:xfrm>
            <a:off x="-50357" y="4085060"/>
            <a:ext cx="1827610" cy="458038"/>
          </a:xfrm>
          <a:prstGeom prst="rect">
            <a:avLst/>
          </a:prstGeom>
        </p:spPr>
        <p:txBody>
          <a:bodyPr spcFirstLastPara="1" wrap="square" lIns="91425" tIns="91425" rIns="91425" bIns="91425" anchor="t" anchorCtr="0">
            <a:noAutofit/>
          </a:bodyPr>
          <a:lstStyle/>
          <a:p>
            <a:pPr marL="0" lvl="0" indent="0" algn="ctr">
              <a:spcAft>
                <a:spcPts val="1600"/>
              </a:spcAft>
              <a:buNone/>
            </a:pPr>
            <a:r>
              <a:rPr lang="en-US" sz="1000" dirty="0" err="1"/>
              <a:t>Hénaff</a:t>
            </a:r>
            <a:r>
              <a:rPr lang="en-US" sz="1000" dirty="0"/>
              <a:t>, Olivier J., et al. "Data-efficient image recognition with contrastive predictive coding." </a:t>
            </a:r>
            <a:r>
              <a:rPr lang="en-US" sz="1000" dirty="0" err="1"/>
              <a:t>arXiv</a:t>
            </a:r>
            <a:r>
              <a:rPr lang="en-US" sz="1000" dirty="0"/>
              <a:t> preprint arXiv:1905.09272 (2019).</a:t>
            </a:r>
            <a:endParaRPr sz="900" dirty="0"/>
          </a:p>
        </p:txBody>
      </p:sp>
      <p:sp>
        <p:nvSpPr>
          <p:cNvPr id="350" name="Google Shape;350;p28"/>
          <p:cNvSpPr txBox="1">
            <a:spLocks noGrp="1"/>
          </p:cNvSpPr>
          <p:nvPr>
            <p:ph type="body" idx="4294967295"/>
          </p:nvPr>
        </p:nvSpPr>
        <p:spPr>
          <a:xfrm>
            <a:off x="1796759" y="4119348"/>
            <a:ext cx="2007000" cy="1216500"/>
          </a:xfrm>
          <a:prstGeom prst="rect">
            <a:avLst/>
          </a:prstGeom>
        </p:spPr>
        <p:txBody>
          <a:bodyPr spcFirstLastPara="1" wrap="square" lIns="91425" tIns="91425" rIns="91425" bIns="91425" anchor="t" anchorCtr="0">
            <a:noAutofit/>
          </a:bodyPr>
          <a:lstStyle/>
          <a:p>
            <a:pPr marL="0" lvl="0" indent="0" algn="ctr">
              <a:spcAft>
                <a:spcPts val="1600"/>
              </a:spcAft>
              <a:buNone/>
            </a:pPr>
            <a:r>
              <a:rPr lang="en-US" sz="1000" dirty="0" err="1"/>
              <a:t>Hénaff</a:t>
            </a:r>
            <a:r>
              <a:rPr lang="en-US" sz="1000" dirty="0"/>
              <a:t>, Olivier J., et al. </a:t>
            </a:r>
            <a:br>
              <a:rPr lang="en-US" sz="1000" dirty="0"/>
            </a:br>
            <a:r>
              <a:rPr lang="en-US" sz="1000" dirty="0"/>
              <a:t>"Data-efficient image recognition with contrastive predictive coding." </a:t>
            </a:r>
            <a:r>
              <a:rPr lang="en-US" sz="1000" dirty="0" err="1"/>
              <a:t>arXiv</a:t>
            </a:r>
            <a:r>
              <a:rPr lang="en-US" sz="1000" dirty="0"/>
              <a:t> preprint arXiv:1905.09272 (2019).</a:t>
            </a:r>
            <a:endParaRPr sz="1000" dirty="0"/>
          </a:p>
        </p:txBody>
      </p:sp>
      <p:sp>
        <p:nvSpPr>
          <p:cNvPr id="354" name="Google Shape;354;p28"/>
          <p:cNvSpPr txBox="1">
            <a:spLocks noGrp="1"/>
          </p:cNvSpPr>
          <p:nvPr>
            <p:ph type="body" idx="4294967295"/>
          </p:nvPr>
        </p:nvSpPr>
        <p:spPr>
          <a:xfrm>
            <a:off x="3768390" y="4158724"/>
            <a:ext cx="1771740" cy="764550"/>
          </a:xfrm>
          <a:prstGeom prst="rect">
            <a:avLst/>
          </a:prstGeom>
        </p:spPr>
        <p:txBody>
          <a:bodyPr spcFirstLastPara="1" wrap="square" lIns="91425" tIns="91425" rIns="91425" bIns="91425" anchor="t" anchorCtr="0">
            <a:noAutofit/>
          </a:bodyPr>
          <a:lstStyle/>
          <a:p>
            <a:pPr marL="0" lvl="0" indent="0" algn="ctr">
              <a:spcAft>
                <a:spcPts val="1600"/>
              </a:spcAft>
              <a:buNone/>
            </a:pPr>
            <a:r>
              <a:rPr lang="en-US" sz="1000" dirty="0" err="1"/>
              <a:t>Misra</a:t>
            </a:r>
            <a:r>
              <a:rPr lang="en-US" sz="1000" dirty="0"/>
              <a:t> et al.  "Self-supervised learning of pretext-invariant representations." CVPR. 2020.</a:t>
            </a:r>
            <a:endParaRPr sz="1000" dirty="0"/>
          </a:p>
        </p:txBody>
      </p:sp>
      <p:sp>
        <p:nvSpPr>
          <p:cNvPr id="358" name="Google Shape;358;p28"/>
          <p:cNvSpPr txBox="1">
            <a:spLocks noGrp="1"/>
          </p:cNvSpPr>
          <p:nvPr>
            <p:ph type="body" idx="4294967295"/>
          </p:nvPr>
        </p:nvSpPr>
        <p:spPr>
          <a:xfrm>
            <a:off x="-129495" y="3791262"/>
            <a:ext cx="2007000" cy="311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dirty="0"/>
              <a:t>CPC</a:t>
            </a:r>
            <a:endParaRPr b="1" dirty="0"/>
          </a:p>
        </p:txBody>
      </p:sp>
      <p:sp>
        <p:nvSpPr>
          <p:cNvPr id="359" name="Google Shape;359;p28"/>
          <p:cNvSpPr txBox="1">
            <a:spLocks noGrp="1"/>
          </p:cNvSpPr>
          <p:nvPr>
            <p:ph type="body" idx="4294967295"/>
          </p:nvPr>
        </p:nvSpPr>
        <p:spPr>
          <a:xfrm>
            <a:off x="1796759" y="3791262"/>
            <a:ext cx="2007000" cy="311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dirty="0"/>
              <a:t>NPID</a:t>
            </a:r>
            <a:endParaRPr b="1" dirty="0"/>
          </a:p>
        </p:txBody>
      </p:sp>
      <p:sp>
        <p:nvSpPr>
          <p:cNvPr id="360" name="Google Shape;360;p28"/>
          <p:cNvSpPr txBox="1">
            <a:spLocks noGrp="1"/>
          </p:cNvSpPr>
          <p:nvPr>
            <p:ph type="body" idx="4294967295"/>
          </p:nvPr>
        </p:nvSpPr>
        <p:spPr>
          <a:xfrm>
            <a:off x="3650760" y="3791262"/>
            <a:ext cx="2007000" cy="311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dirty="0"/>
              <a:t>PIRL</a:t>
            </a:r>
            <a:endParaRPr b="1" dirty="0"/>
          </a:p>
        </p:txBody>
      </p:sp>
      <p:grpSp>
        <p:nvGrpSpPr>
          <p:cNvPr id="8" name="Group 7">
            <a:extLst>
              <a:ext uri="{FF2B5EF4-FFF2-40B4-BE49-F238E27FC236}">
                <a16:creationId xmlns:a16="http://schemas.microsoft.com/office/drawing/2014/main" id="{AA44F911-1D74-804F-8D3E-2BF5E986DE1D}"/>
              </a:ext>
            </a:extLst>
          </p:cNvPr>
          <p:cNvGrpSpPr/>
          <p:nvPr/>
        </p:nvGrpSpPr>
        <p:grpSpPr>
          <a:xfrm>
            <a:off x="2330580" y="1832375"/>
            <a:ext cx="791700" cy="791700"/>
            <a:chOff x="2467090" y="1832375"/>
            <a:chExt cx="791700" cy="791700"/>
          </a:xfrm>
        </p:grpSpPr>
        <p:grpSp>
          <p:nvGrpSpPr>
            <p:cNvPr id="351" name="Google Shape;351;p28"/>
            <p:cNvGrpSpPr/>
            <p:nvPr/>
          </p:nvGrpSpPr>
          <p:grpSpPr>
            <a:xfrm>
              <a:off x="2467090" y="1832375"/>
              <a:ext cx="791700" cy="791700"/>
              <a:chOff x="1105200" y="2323875"/>
              <a:chExt cx="791700" cy="791700"/>
            </a:xfrm>
          </p:grpSpPr>
          <p:sp>
            <p:nvSpPr>
              <p:cNvPr id="352" name="Google Shape;352;p28"/>
              <p:cNvSpPr/>
              <p:nvPr/>
            </p:nvSpPr>
            <p:spPr>
              <a:xfrm>
                <a:off x="1181400" y="2400075"/>
                <a:ext cx="639300" cy="639300"/>
              </a:xfrm>
              <a:prstGeom prst="ellipse">
                <a:avLst/>
              </a:pr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8"/>
              <p:cNvSpPr/>
              <p:nvPr/>
            </p:nvSpPr>
            <p:spPr>
              <a:xfrm>
                <a:off x="1105200" y="2323875"/>
                <a:ext cx="791700" cy="791700"/>
              </a:xfrm>
              <a:prstGeom prst="ellipse">
                <a:avLst/>
              </a:prstGeom>
              <a:noFill/>
              <a:ln w="28575" cap="flat" cmpd="sng">
                <a:solidFill>
                  <a:srgbClr val="A8BB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28"/>
            <p:cNvGrpSpPr/>
            <p:nvPr/>
          </p:nvGrpSpPr>
          <p:grpSpPr>
            <a:xfrm>
              <a:off x="2720777" y="2047134"/>
              <a:ext cx="284322" cy="362163"/>
              <a:chOff x="8023448" y="3355496"/>
              <a:chExt cx="284322" cy="362163"/>
            </a:xfrm>
          </p:grpSpPr>
          <p:sp>
            <p:nvSpPr>
              <p:cNvPr id="373" name="Google Shape;373;p28"/>
              <p:cNvSpPr/>
              <p:nvPr/>
            </p:nvSpPr>
            <p:spPr>
              <a:xfrm>
                <a:off x="8023448" y="3372815"/>
                <a:ext cx="284322" cy="344844"/>
              </a:xfrm>
              <a:custGeom>
                <a:avLst/>
                <a:gdLst/>
                <a:ahLst/>
                <a:cxnLst/>
                <a:rect l="l" t="t" r="r" b="b"/>
                <a:pathLst>
                  <a:path w="10852" h="13162" extrusionOk="0">
                    <a:moveTo>
                      <a:pt x="10228" y="1"/>
                    </a:moveTo>
                    <a:lnTo>
                      <a:pt x="1668" y="10"/>
                    </a:lnTo>
                    <a:lnTo>
                      <a:pt x="623" y="10"/>
                    </a:lnTo>
                    <a:cubicBezTo>
                      <a:pt x="278" y="10"/>
                      <a:pt x="0" y="288"/>
                      <a:pt x="0" y="633"/>
                    </a:cubicBezTo>
                    <a:lnTo>
                      <a:pt x="0" y="12538"/>
                    </a:lnTo>
                    <a:cubicBezTo>
                      <a:pt x="0" y="12874"/>
                      <a:pt x="278" y="13161"/>
                      <a:pt x="623" y="13161"/>
                    </a:cubicBezTo>
                    <a:lnTo>
                      <a:pt x="10228" y="13161"/>
                    </a:lnTo>
                    <a:cubicBezTo>
                      <a:pt x="10573" y="13161"/>
                      <a:pt x="10851" y="12874"/>
                      <a:pt x="10851" y="12538"/>
                    </a:cubicBezTo>
                    <a:lnTo>
                      <a:pt x="10851" y="633"/>
                    </a:lnTo>
                    <a:cubicBezTo>
                      <a:pt x="10851" y="288"/>
                      <a:pt x="10573" y="1"/>
                      <a:pt x="10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8"/>
              <p:cNvSpPr/>
              <p:nvPr/>
            </p:nvSpPr>
            <p:spPr>
              <a:xfrm>
                <a:off x="8241930" y="3373077"/>
                <a:ext cx="65841" cy="344582"/>
              </a:xfrm>
              <a:custGeom>
                <a:avLst/>
                <a:gdLst/>
                <a:ahLst/>
                <a:cxnLst/>
                <a:rect l="l" t="t" r="r" b="b"/>
                <a:pathLst>
                  <a:path w="2513" h="13152" extrusionOk="0">
                    <a:moveTo>
                      <a:pt x="1906" y="0"/>
                    </a:moveTo>
                    <a:cubicBezTo>
                      <a:pt x="1900" y="0"/>
                      <a:pt x="1895" y="0"/>
                      <a:pt x="1889" y="0"/>
                    </a:cubicBezTo>
                    <a:lnTo>
                      <a:pt x="1" y="0"/>
                    </a:lnTo>
                    <a:cubicBezTo>
                      <a:pt x="346" y="0"/>
                      <a:pt x="633" y="278"/>
                      <a:pt x="633" y="623"/>
                    </a:cubicBezTo>
                    <a:lnTo>
                      <a:pt x="633" y="12528"/>
                    </a:lnTo>
                    <a:cubicBezTo>
                      <a:pt x="633" y="12864"/>
                      <a:pt x="346" y="13151"/>
                      <a:pt x="1" y="13151"/>
                    </a:cubicBezTo>
                    <a:lnTo>
                      <a:pt x="1889" y="13151"/>
                    </a:lnTo>
                    <a:cubicBezTo>
                      <a:pt x="2234" y="13151"/>
                      <a:pt x="2512" y="12874"/>
                      <a:pt x="2512" y="12528"/>
                    </a:cubicBezTo>
                    <a:lnTo>
                      <a:pt x="2512" y="623"/>
                    </a:lnTo>
                    <a:cubicBezTo>
                      <a:pt x="2512" y="284"/>
                      <a:pt x="2243" y="0"/>
                      <a:pt x="1906" y="0"/>
                    </a:cubicBezTo>
                    <a:close/>
                  </a:path>
                </a:pathLst>
              </a:custGeom>
              <a:solidFill>
                <a:srgbClr val="476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8"/>
              <p:cNvSpPr/>
              <p:nvPr/>
            </p:nvSpPr>
            <p:spPr>
              <a:xfrm>
                <a:off x="8058111" y="3373077"/>
                <a:ext cx="214997" cy="312435"/>
              </a:xfrm>
              <a:custGeom>
                <a:avLst/>
                <a:gdLst/>
                <a:ahLst/>
                <a:cxnLst/>
                <a:rect l="l" t="t" r="r" b="b"/>
                <a:pathLst>
                  <a:path w="8206" h="11925" extrusionOk="0">
                    <a:moveTo>
                      <a:pt x="0" y="0"/>
                    </a:moveTo>
                    <a:lnTo>
                      <a:pt x="0" y="11925"/>
                    </a:lnTo>
                    <a:lnTo>
                      <a:pt x="8205" y="11925"/>
                    </a:lnTo>
                    <a:lnTo>
                      <a:pt x="82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8"/>
              <p:cNvSpPr/>
              <p:nvPr/>
            </p:nvSpPr>
            <p:spPr>
              <a:xfrm>
                <a:off x="8058346" y="3373077"/>
                <a:ext cx="214761" cy="312435"/>
              </a:xfrm>
              <a:custGeom>
                <a:avLst/>
                <a:gdLst/>
                <a:ahLst/>
                <a:cxnLst/>
                <a:rect l="l" t="t" r="r" b="b"/>
                <a:pathLst>
                  <a:path w="8197" h="11925" extrusionOk="0">
                    <a:moveTo>
                      <a:pt x="7027" y="0"/>
                    </a:moveTo>
                    <a:lnTo>
                      <a:pt x="7027" y="7496"/>
                    </a:lnTo>
                    <a:cubicBezTo>
                      <a:pt x="7027" y="9289"/>
                      <a:pt x="5570" y="10755"/>
                      <a:pt x="3768" y="10755"/>
                    </a:cubicBezTo>
                    <a:lnTo>
                      <a:pt x="1" y="10755"/>
                    </a:lnTo>
                    <a:lnTo>
                      <a:pt x="1" y="11925"/>
                    </a:lnTo>
                    <a:lnTo>
                      <a:pt x="8196" y="11925"/>
                    </a:lnTo>
                    <a:lnTo>
                      <a:pt x="8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8"/>
              <p:cNvSpPr/>
              <p:nvPr/>
            </p:nvSpPr>
            <p:spPr>
              <a:xfrm>
                <a:off x="8092013" y="3355496"/>
                <a:ext cx="147427" cy="72338"/>
              </a:xfrm>
              <a:custGeom>
                <a:avLst/>
                <a:gdLst/>
                <a:ahLst/>
                <a:cxnLst/>
                <a:rect l="l" t="t" r="r" b="b"/>
                <a:pathLst>
                  <a:path w="5627" h="2761" extrusionOk="0">
                    <a:moveTo>
                      <a:pt x="451" y="0"/>
                    </a:moveTo>
                    <a:cubicBezTo>
                      <a:pt x="201" y="0"/>
                      <a:pt x="0" y="202"/>
                      <a:pt x="0" y="451"/>
                    </a:cubicBezTo>
                    <a:lnTo>
                      <a:pt x="0" y="1352"/>
                    </a:lnTo>
                    <a:cubicBezTo>
                      <a:pt x="0" y="1601"/>
                      <a:pt x="201" y="1802"/>
                      <a:pt x="451" y="1802"/>
                    </a:cubicBezTo>
                    <a:lnTo>
                      <a:pt x="1620" y="1802"/>
                    </a:lnTo>
                    <a:cubicBezTo>
                      <a:pt x="1620" y="2330"/>
                      <a:pt x="2051" y="2761"/>
                      <a:pt x="2579" y="2761"/>
                    </a:cubicBezTo>
                    <a:lnTo>
                      <a:pt x="3048" y="2761"/>
                    </a:lnTo>
                    <a:cubicBezTo>
                      <a:pt x="3576" y="2761"/>
                      <a:pt x="4007" y="2330"/>
                      <a:pt x="4007" y="1802"/>
                    </a:cubicBezTo>
                    <a:lnTo>
                      <a:pt x="5176" y="1802"/>
                    </a:lnTo>
                    <a:cubicBezTo>
                      <a:pt x="5426" y="1802"/>
                      <a:pt x="5627" y="1601"/>
                      <a:pt x="5627" y="1352"/>
                    </a:cubicBezTo>
                    <a:lnTo>
                      <a:pt x="5627" y="451"/>
                    </a:lnTo>
                    <a:cubicBezTo>
                      <a:pt x="5627" y="202"/>
                      <a:pt x="5426" y="0"/>
                      <a:pt x="5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8"/>
              <p:cNvSpPr/>
              <p:nvPr/>
            </p:nvSpPr>
            <p:spPr>
              <a:xfrm>
                <a:off x="8162570" y="3355496"/>
                <a:ext cx="76871" cy="72102"/>
              </a:xfrm>
              <a:custGeom>
                <a:avLst/>
                <a:gdLst/>
                <a:ahLst/>
                <a:cxnLst/>
                <a:rect l="l" t="t" r="r" b="b"/>
                <a:pathLst>
                  <a:path w="2934" h="2752" extrusionOk="0">
                    <a:moveTo>
                      <a:pt x="806" y="0"/>
                    </a:moveTo>
                    <a:cubicBezTo>
                      <a:pt x="1122" y="997"/>
                      <a:pt x="806" y="2090"/>
                      <a:pt x="1" y="2751"/>
                    </a:cubicBezTo>
                    <a:lnTo>
                      <a:pt x="346" y="2751"/>
                    </a:lnTo>
                    <a:cubicBezTo>
                      <a:pt x="873" y="2751"/>
                      <a:pt x="1304" y="2330"/>
                      <a:pt x="1304" y="1793"/>
                    </a:cubicBezTo>
                    <a:lnTo>
                      <a:pt x="2483" y="1793"/>
                    </a:lnTo>
                    <a:cubicBezTo>
                      <a:pt x="2733" y="1793"/>
                      <a:pt x="2934" y="1592"/>
                      <a:pt x="2934" y="1352"/>
                    </a:cubicBezTo>
                    <a:lnTo>
                      <a:pt x="2934" y="451"/>
                    </a:lnTo>
                    <a:cubicBezTo>
                      <a:pt x="2924" y="202"/>
                      <a:pt x="2733" y="0"/>
                      <a:pt x="2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8"/>
              <p:cNvSpPr/>
              <p:nvPr/>
            </p:nvSpPr>
            <p:spPr>
              <a:xfrm>
                <a:off x="8091254" y="3508583"/>
                <a:ext cx="148947" cy="10559"/>
              </a:xfrm>
              <a:custGeom>
                <a:avLst/>
                <a:gdLst/>
                <a:ahLst/>
                <a:cxnLst/>
                <a:rect l="l" t="t" r="r" b="b"/>
                <a:pathLst>
                  <a:path w="5685" h="403" extrusionOk="0">
                    <a:moveTo>
                      <a:pt x="259" y="0"/>
                    </a:moveTo>
                    <a:cubicBezTo>
                      <a:pt x="0" y="0"/>
                      <a:pt x="0" y="403"/>
                      <a:pt x="259" y="403"/>
                    </a:cubicBezTo>
                    <a:lnTo>
                      <a:pt x="5416" y="403"/>
                    </a:lnTo>
                    <a:cubicBezTo>
                      <a:pt x="5685" y="403"/>
                      <a:pt x="5685" y="0"/>
                      <a:pt x="5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8"/>
              <p:cNvSpPr/>
              <p:nvPr/>
            </p:nvSpPr>
            <p:spPr>
              <a:xfrm>
                <a:off x="8091254" y="3555272"/>
                <a:ext cx="148947" cy="10585"/>
              </a:xfrm>
              <a:custGeom>
                <a:avLst/>
                <a:gdLst/>
                <a:ahLst/>
                <a:cxnLst/>
                <a:rect l="l" t="t" r="r" b="b"/>
                <a:pathLst>
                  <a:path w="5685" h="404" extrusionOk="0">
                    <a:moveTo>
                      <a:pt x="259" y="1"/>
                    </a:moveTo>
                    <a:cubicBezTo>
                      <a:pt x="0" y="1"/>
                      <a:pt x="0" y="403"/>
                      <a:pt x="259" y="403"/>
                    </a:cubicBezTo>
                    <a:lnTo>
                      <a:pt x="5416" y="403"/>
                    </a:lnTo>
                    <a:cubicBezTo>
                      <a:pt x="5685" y="403"/>
                      <a:pt x="5685" y="1"/>
                      <a:pt x="5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8" name="Google Shape;398;p28"/>
          <p:cNvSpPr txBox="1">
            <a:spLocks noGrp="1"/>
          </p:cNvSpPr>
          <p:nvPr>
            <p:ph type="title" idx="4294967295"/>
          </p:nvPr>
        </p:nvSpPr>
        <p:spPr>
          <a:xfrm>
            <a:off x="1468145" y="289516"/>
            <a:ext cx="7704000" cy="572700"/>
          </a:xfrm>
          <a:prstGeom prst="rect">
            <a:avLst/>
          </a:prstGeom>
        </p:spPr>
        <p:txBody>
          <a:bodyPr spcFirstLastPara="1" wrap="square" lIns="91425" tIns="91425" rIns="91425" bIns="91425" anchor="t" anchorCtr="0">
            <a:noAutofit/>
          </a:bodyPr>
          <a:lstStyle/>
          <a:p>
            <a:pPr lvl="0" algn="r"/>
            <a:r>
              <a:rPr lang="en" dirty="0"/>
              <a:t>State of the art Self-Supervised Learning</a:t>
            </a:r>
            <a:endParaRPr dirty="0"/>
          </a:p>
        </p:txBody>
      </p:sp>
      <p:sp>
        <p:nvSpPr>
          <p:cNvPr id="64" name="Google Shape;354;p28">
            <a:extLst>
              <a:ext uri="{FF2B5EF4-FFF2-40B4-BE49-F238E27FC236}">
                <a16:creationId xmlns:a16="http://schemas.microsoft.com/office/drawing/2014/main" id="{C3F8B2EA-3746-D14C-BA34-3FFE0AF10CED}"/>
              </a:ext>
            </a:extLst>
          </p:cNvPr>
          <p:cNvSpPr txBox="1">
            <a:spLocks/>
          </p:cNvSpPr>
          <p:nvPr/>
        </p:nvSpPr>
        <p:spPr>
          <a:xfrm>
            <a:off x="5622509" y="4119348"/>
            <a:ext cx="1582655" cy="9198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1"/>
              </a:buClr>
              <a:buSzPts val="1600"/>
              <a:buFont typeface="Roboto"/>
              <a:buChar char="●"/>
              <a:defRPr sz="1600" b="0" i="0" u="none" strike="noStrike" cap="none">
                <a:solidFill>
                  <a:schemeClr val="accent1"/>
                </a:solidFill>
                <a:latin typeface="Roboto"/>
                <a:ea typeface="Roboto"/>
                <a:cs typeface="Roboto"/>
                <a:sym typeface="Roboto"/>
              </a:defRPr>
            </a:lvl1pPr>
            <a:lvl2pPr marL="914400" marR="0" lvl="1" indent="-317500" algn="l" rtl="0">
              <a:lnSpc>
                <a:spcPct val="115000"/>
              </a:lnSpc>
              <a:spcBef>
                <a:spcPts val="1600"/>
              </a:spcBef>
              <a:spcAft>
                <a:spcPts val="0"/>
              </a:spcAft>
              <a:buClr>
                <a:schemeClr val="accent1"/>
              </a:buClr>
              <a:buSzPts val="1400"/>
              <a:buFont typeface="Roboto"/>
              <a:buChar char="○"/>
              <a:defRPr sz="1400" b="0" i="0" u="none" strike="noStrike" cap="none">
                <a:solidFill>
                  <a:schemeClr val="accent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accent1"/>
              </a:buClr>
              <a:buSzPts val="1400"/>
              <a:buFont typeface="Roboto"/>
              <a:buChar char="■"/>
              <a:defRPr sz="1400" b="0" i="0" u="none" strike="noStrike" cap="none">
                <a:solidFill>
                  <a:schemeClr val="accen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9pPr>
          </a:lstStyle>
          <a:p>
            <a:pPr marL="0" indent="0" algn="ctr">
              <a:spcAft>
                <a:spcPts val="1600"/>
              </a:spcAft>
              <a:buNone/>
            </a:pPr>
            <a:r>
              <a:rPr lang="en-US" sz="1000" dirty="0"/>
              <a:t>He, </a:t>
            </a:r>
            <a:r>
              <a:rPr lang="en-US" sz="1000" dirty="0" err="1"/>
              <a:t>Kaiming</a:t>
            </a:r>
            <a:r>
              <a:rPr lang="en-US" sz="1000" dirty="0"/>
              <a:t>, et al. "Momentum contrast for unsupervised visual representation learning." </a:t>
            </a:r>
            <a:r>
              <a:rPr lang="en-US" sz="1000" i="1" dirty="0"/>
              <a:t>CVPR</a:t>
            </a:r>
            <a:r>
              <a:rPr lang="en-US" sz="1000" dirty="0"/>
              <a:t>. 2020.</a:t>
            </a:r>
          </a:p>
        </p:txBody>
      </p:sp>
      <p:sp>
        <p:nvSpPr>
          <p:cNvPr id="68" name="Google Shape;360;p28">
            <a:extLst>
              <a:ext uri="{FF2B5EF4-FFF2-40B4-BE49-F238E27FC236}">
                <a16:creationId xmlns:a16="http://schemas.microsoft.com/office/drawing/2014/main" id="{65663DF8-34E2-AC40-B900-80BBD160F6DE}"/>
              </a:ext>
            </a:extLst>
          </p:cNvPr>
          <p:cNvSpPr txBox="1">
            <a:spLocks/>
          </p:cNvSpPr>
          <p:nvPr/>
        </p:nvSpPr>
        <p:spPr>
          <a:xfrm>
            <a:off x="5410337" y="3791262"/>
            <a:ext cx="2007000" cy="311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1"/>
              </a:buClr>
              <a:buSzPts val="1600"/>
              <a:buFont typeface="Roboto"/>
              <a:buChar char="●"/>
              <a:defRPr sz="1600" b="0" i="0" u="none" strike="noStrike" cap="none">
                <a:solidFill>
                  <a:schemeClr val="accent1"/>
                </a:solidFill>
                <a:latin typeface="Roboto"/>
                <a:ea typeface="Roboto"/>
                <a:cs typeface="Roboto"/>
                <a:sym typeface="Roboto"/>
              </a:defRPr>
            </a:lvl1pPr>
            <a:lvl2pPr marL="914400" marR="0" lvl="1" indent="-317500" algn="l" rtl="0">
              <a:lnSpc>
                <a:spcPct val="115000"/>
              </a:lnSpc>
              <a:spcBef>
                <a:spcPts val="1600"/>
              </a:spcBef>
              <a:spcAft>
                <a:spcPts val="0"/>
              </a:spcAft>
              <a:buClr>
                <a:schemeClr val="accent1"/>
              </a:buClr>
              <a:buSzPts val="1400"/>
              <a:buFont typeface="Roboto"/>
              <a:buChar char="○"/>
              <a:defRPr sz="1400" b="0" i="0" u="none" strike="noStrike" cap="none">
                <a:solidFill>
                  <a:schemeClr val="accent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accent1"/>
              </a:buClr>
              <a:buSzPts val="1400"/>
              <a:buFont typeface="Roboto"/>
              <a:buChar char="■"/>
              <a:defRPr sz="1400" b="0" i="0" u="none" strike="noStrike" cap="none">
                <a:solidFill>
                  <a:schemeClr val="accen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9pPr>
          </a:lstStyle>
          <a:p>
            <a:pPr marL="0" indent="0" algn="ctr">
              <a:spcAft>
                <a:spcPts val="1600"/>
              </a:spcAft>
              <a:buFont typeface="Roboto"/>
              <a:buNone/>
            </a:pPr>
            <a:r>
              <a:rPr lang="en-US" b="1" dirty="0"/>
              <a:t>MOCO</a:t>
            </a:r>
          </a:p>
        </p:txBody>
      </p:sp>
      <p:sp>
        <p:nvSpPr>
          <p:cNvPr id="100" name="Google Shape;360;p28">
            <a:extLst>
              <a:ext uri="{FF2B5EF4-FFF2-40B4-BE49-F238E27FC236}">
                <a16:creationId xmlns:a16="http://schemas.microsoft.com/office/drawing/2014/main" id="{8C178004-CE27-154C-B3E6-220D622698CF}"/>
              </a:ext>
            </a:extLst>
          </p:cNvPr>
          <p:cNvSpPr txBox="1">
            <a:spLocks/>
          </p:cNvSpPr>
          <p:nvPr/>
        </p:nvSpPr>
        <p:spPr>
          <a:xfrm>
            <a:off x="7217730" y="3791262"/>
            <a:ext cx="2007000" cy="311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1"/>
              </a:buClr>
              <a:buSzPts val="1600"/>
              <a:buFont typeface="Roboto"/>
              <a:buChar char="●"/>
              <a:defRPr sz="1600" b="0" i="0" u="none" strike="noStrike" cap="none">
                <a:solidFill>
                  <a:schemeClr val="accent1"/>
                </a:solidFill>
                <a:latin typeface="Roboto"/>
                <a:ea typeface="Roboto"/>
                <a:cs typeface="Roboto"/>
                <a:sym typeface="Roboto"/>
              </a:defRPr>
            </a:lvl1pPr>
            <a:lvl2pPr marL="914400" marR="0" lvl="1" indent="-317500" algn="l" rtl="0">
              <a:lnSpc>
                <a:spcPct val="115000"/>
              </a:lnSpc>
              <a:spcBef>
                <a:spcPts val="1600"/>
              </a:spcBef>
              <a:spcAft>
                <a:spcPts val="0"/>
              </a:spcAft>
              <a:buClr>
                <a:schemeClr val="accent1"/>
              </a:buClr>
              <a:buSzPts val="1400"/>
              <a:buFont typeface="Roboto"/>
              <a:buChar char="○"/>
              <a:defRPr sz="1400" b="0" i="0" u="none" strike="noStrike" cap="none">
                <a:solidFill>
                  <a:schemeClr val="accent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accent1"/>
              </a:buClr>
              <a:buSzPts val="1400"/>
              <a:buFont typeface="Roboto"/>
              <a:buChar char="■"/>
              <a:defRPr sz="1400" b="0" i="0" u="none" strike="noStrike" cap="none">
                <a:solidFill>
                  <a:schemeClr val="accen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9pPr>
          </a:lstStyle>
          <a:p>
            <a:pPr marL="0" indent="0" algn="ctr">
              <a:spcAft>
                <a:spcPts val="1600"/>
              </a:spcAft>
              <a:buFont typeface="Roboto"/>
              <a:buNone/>
            </a:pPr>
            <a:r>
              <a:rPr lang="en-US" b="1" dirty="0" err="1"/>
              <a:t>SimCLR</a:t>
            </a:r>
            <a:endParaRPr lang="en-US" b="1" dirty="0"/>
          </a:p>
        </p:txBody>
      </p:sp>
      <p:sp>
        <p:nvSpPr>
          <p:cNvPr id="101" name="Google Shape;354;p28">
            <a:extLst>
              <a:ext uri="{FF2B5EF4-FFF2-40B4-BE49-F238E27FC236}">
                <a16:creationId xmlns:a16="http://schemas.microsoft.com/office/drawing/2014/main" id="{D08C2E04-71A8-EB47-8A42-F0F48A13CF5F}"/>
              </a:ext>
            </a:extLst>
          </p:cNvPr>
          <p:cNvSpPr txBox="1">
            <a:spLocks/>
          </p:cNvSpPr>
          <p:nvPr/>
        </p:nvSpPr>
        <p:spPr>
          <a:xfrm>
            <a:off x="7471481" y="4079169"/>
            <a:ext cx="1582655" cy="10186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1"/>
              </a:buClr>
              <a:buSzPts val="1600"/>
              <a:buFont typeface="Roboto"/>
              <a:buChar char="●"/>
              <a:defRPr sz="1600" b="0" i="0" u="none" strike="noStrike" cap="none">
                <a:solidFill>
                  <a:schemeClr val="accent1"/>
                </a:solidFill>
                <a:latin typeface="Roboto"/>
                <a:ea typeface="Roboto"/>
                <a:cs typeface="Roboto"/>
                <a:sym typeface="Roboto"/>
              </a:defRPr>
            </a:lvl1pPr>
            <a:lvl2pPr marL="914400" marR="0" lvl="1" indent="-317500" algn="l" rtl="0">
              <a:lnSpc>
                <a:spcPct val="115000"/>
              </a:lnSpc>
              <a:spcBef>
                <a:spcPts val="1600"/>
              </a:spcBef>
              <a:spcAft>
                <a:spcPts val="0"/>
              </a:spcAft>
              <a:buClr>
                <a:schemeClr val="accent1"/>
              </a:buClr>
              <a:buSzPts val="1400"/>
              <a:buFont typeface="Roboto"/>
              <a:buChar char="○"/>
              <a:defRPr sz="1400" b="0" i="0" u="none" strike="noStrike" cap="none">
                <a:solidFill>
                  <a:schemeClr val="accent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accent1"/>
              </a:buClr>
              <a:buSzPts val="1400"/>
              <a:buFont typeface="Roboto"/>
              <a:buChar char="■"/>
              <a:defRPr sz="1400" b="0" i="0" u="none" strike="noStrike" cap="none">
                <a:solidFill>
                  <a:schemeClr val="accen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9pPr>
          </a:lstStyle>
          <a:p>
            <a:pPr marL="0" indent="0" algn="ctr">
              <a:spcAft>
                <a:spcPts val="1600"/>
              </a:spcAft>
              <a:buNone/>
            </a:pPr>
            <a:r>
              <a:rPr lang="en-US" sz="900" dirty="0"/>
              <a:t>Chen, Ting, et al. "A simple framework for contrastive learning of visual representations." </a:t>
            </a:r>
            <a:r>
              <a:rPr lang="en-US" sz="900" i="1" dirty="0" err="1"/>
              <a:t>arXiv</a:t>
            </a:r>
            <a:r>
              <a:rPr lang="en-US" sz="900" i="1" dirty="0"/>
              <a:t> preprint arXiv:2002.05709</a:t>
            </a:r>
            <a:r>
              <a:rPr lang="en-US" sz="900" dirty="0"/>
              <a:t> (2020)</a:t>
            </a:r>
          </a:p>
        </p:txBody>
      </p:sp>
      <p:pic>
        <p:nvPicPr>
          <p:cNvPr id="10" name="Picture 9">
            <a:extLst>
              <a:ext uri="{FF2B5EF4-FFF2-40B4-BE49-F238E27FC236}">
                <a16:creationId xmlns:a16="http://schemas.microsoft.com/office/drawing/2014/main" id="{6E093AC7-BB54-6B48-AFFB-C3A7B8AC9990}"/>
              </a:ext>
            </a:extLst>
          </p:cNvPr>
          <p:cNvPicPr>
            <a:picLocks noChangeAspect="1"/>
          </p:cNvPicPr>
          <p:nvPr/>
        </p:nvPicPr>
        <p:blipFill>
          <a:blip r:embed="rId3"/>
          <a:stretch>
            <a:fillRect/>
          </a:stretch>
        </p:blipFill>
        <p:spPr>
          <a:xfrm>
            <a:off x="133022" y="2277181"/>
            <a:ext cx="1460852" cy="731520"/>
          </a:xfrm>
          <a:prstGeom prst="rect">
            <a:avLst/>
          </a:prstGeom>
        </p:spPr>
      </p:pic>
      <p:pic>
        <p:nvPicPr>
          <p:cNvPr id="11" name="Picture 10">
            <a:extLst>
              <a:ext uri="{FF2B5EF4-FFF2-40B4-BE49-F238E27FC236}">
                <a16:creationId xmlns:a16="http://schemas.microsoft.com/office/drawing/2014/main" id="{036B5989-0AA3-6845-9BF8-C826D975F2B8}"/>
              </a:ext>
            </a:extLst>
          </p:cNvPr>
          <p:cNvPicPr>
            <a:picLocks noChangeAspect="1"/>
          </p:cNvPicPr>
          <p:nvPr/>
        </p:nvPicPr>
        <p:blipFill>
          <a:blip r:embed="rId4"/>
          <a:stretch>
            <a:fillRect/>
          </a:stretch>
        </p:blipFill>
        <p:spPr>
          <a:xfrm>
            <a:off x="1885859" y="1654286"/>
            <a:ext cx="1828800" cy="1977310"/>
          </a:xfrm>
          <a:prstGeom prst="rect">
            <a:avLst/>
          </a:prstGeom>
        </p:spPr>
      </p:pic>
      <p:pic>
        <p:nvPicPr>
          <p:cNvPr id="12" name="Picture 11">
            <a:extLst>
              <a:ext uri="{FF2B5EF4-FFF2-40B4-BE49-F238E27FC236}">
                <a16:creationId xmlns:a16="http://schemas.microsoft.com/office/drawing/2014/main" id="{AEEC6563-F094-D04D-BBE4-F8EF676077EF}"/>
              </a:ext>
            </a:extLst>
          </p:cNvPr>
          <p:cNvPicPr>
            <a:picLocks noChangeAspect="1"/>
          </p:cNvPicPr>
          <p:nvPr/>
        </p:nvPicPr>
        <p:blipFill>
          <a:blip r:embed="rId5"/>
          <a:stretch>
            <a:fillRect/>
          </a:stretch>
        </p:blipFill>
        <p:spPr>
          <a:xfrm>
            <a:off x="4288500" y="1653699"/>
            <a:ext cx="731520" cy="1960572"/>
          </a:xfrm>
          <a:prstGeom prst="rect">
            <a:avLst/>
          </a:prstGeom>
        </p:spPr>
      </p:pic>
      <p:pic>
        <p:nvPicPr>
          <p:cNvPr id="13" name="Picture 12">
            <a:extLst>
              <a:ext uri="{FF2B5EF4-FFF2-40B4-BE49-F238E27FC236}">
                <a16:creationId xmlns:a16="http://schemas.microsoft.com/office/drawing/2014/main" id="{0F0C760B-F341-D34F-9D2C-D916737DB2FF}"/>
              </a:ext>
            </a:extLst>
          </p:cNvPr>
          <p:cNvPicPr>
            <a:picLocks noChangeAspect="1"/>
          </p:cNvPicPr>
          <p:nvPr/>
        </p:nvPicPr>
        <p:blipFill>
          <a:blip r:embed="rId6"/>
          <a:stretch>
            <a:fillRect/>
          </a:stretch>
        </p:blipFill>
        <p:spPr>
          <a:xfrm>
            <a:off x="5453716" y="1854292"/>
            <a:ext cx="1920240" cy="1559387"/>
          </a:xfrm>
          <a:prstGeom prst="rect">
            <a:avLst/>
          </a:prstGeom>
        </p:spPr>
      </p:pic>
      <p:pic>
        <p:nvPicPr>
          <p:cNvPr id="14" name="Picture 13">
            <a:extLst>
              <a:ext uri="{FF2B5EF4-FFF2-40B4-BE49-F238E27FC236}">
                <a16:creationId xmlns:a16="http://schemas.microsoft.com/office/drawing/2014/main" id="{F84D6C8F-FB3B-9045-8288-5B900B033F7B}"/>
              </a:ext>
            </a:extLst>
          </p:cNvPr>
          <p:cNvPicPr>
            <a:picLocks noChangeAspect="1"/>
          </p:cNvPicPr>
          <p:nvPr/>
        </p:nvPicPr>
        <p:blipFill>
          <a:blip r:embed="rId7"/>
          <a:stretch>
            <a:fillRect/>
          </a:stretch>
        </p:blipFill>
        <p:spPr>
          <a:xfrm>
            <a:off x="7443990" y="2047134"/>
            <a:ext cx="1554480" cy="1179929"/>
          </a:xfrm>
          <a:prstGeom prst="rect">
            <a:avLst/>
          </a:prstGeom>
        </p:spPr>
      </p:pic>
      <p:cxnSp>
        <p:nvCxnSpPr>
          <p:cNvPr id="107" name="Google Shape;345;p28">
            <a:extLst>
              <a:ext uri="{FF2B5EF4-FFF2-40B4-BE49-F238E27FC236}">
                <a16:creationId xmlns:a16="http://schemas.microsoft.com/office/drawing/2014/main" id="{FCA6B198-EFDA-FD46-8967-D4D2623E24CA}"/>
              </a:ext>
            </a:extLst>
          </p:cNvPr>
          <p:cNvCxnSpPr>
            <a:cxnSpLocks/>
          </p:cNvCxnSpPr>
          <p:nvPr/>
        </p:nvCxnSpPr>
        <p:spPr>
          <a:xfrm>
            <a:off x="1791279" y="1422683"/>
            <a:ext cx="0" cy="3720817"/>
          </a:xfrm>
          <a:prstGeom prst="straightConnector1">
            <a:avLst/>
          </a:prstGeom>
          <a:noFill/>
          <a:ln w="28575" cap="flat" cmpd="sng">
            <a:solidFill>
              <a:schemeClr val="accent4">
                <a:lumMod val="40000"/>
                <a:lumOff val="60000"/>
              </a:schemeClr>
            </a:solidFill>
            <a:prstDash val="solid"/>
            <a:round/>
            <a:headEnd type="none" w="med" len="med"/>
            <a:tailEnd type="none" w="med" len="med"/>
          </a:ln>
        </p:spPr>
      </p:cxnSp>
      <p:cxnSp>
        <p:nvCxnSpPr>
          <p:cNvPr id="110" name="Google Shape;345;p28">
            <a:extLst>
              <a:ext uri="{FF2B5EF4-FFF2-40B4-BE49-F238E27FC236}">
                <a16:creationId xmlns:a16="http://schemas.microsoft.com/office/drawing/2014/main" id="{8C30FC77-C1C3-B74D-B44E-BFEEDB0C98EB}"/>
              </a:ext>
            </a:extLst>
          </p:cNvPr>
          <p:cNvCxnSpPr>
            <a:cxnSpLocks/>
          </p:cNvCxnSpPr>
          <p:nvPr/>
        </p:nvCxnSpPr>
        <p:spPr>
          <a:xfrm>
            <a:off x="3926714" y="1422682"/>
            <a:ext cx="0" cy="3720817"/>
          </a:xfrm>
          <a:prstGeom prst="straightConnector1">
            <a:avLst/>
          </a:prstGeom>
          <a:noFill/>
          <a:ln w="28575" cap="flat" cmpd="sng">
            <a:solidFill>
              <a:schemeClr val="accent4">
                <a:lumMod val="40000"/>
                <a:lumOff val="60000"/>
              </a:schemeClr>
            </a:solidFill>
            <a:prstDash val="solid"/>
            <a:round/>
            <a:headEnd type="none" w="med" len="med"/>
            <a:tailEnd type="none" w="med" len="med"/>
          </a:ln>
        </p:spPr>
      </p:cxnSp>
      <p:cxnSp>
        <p:nvCxnSpPr>
          <p:cNvPr id="111" name="Google Shape;345;p28">
            <a:extLst>
              <a:ext uri="{FF2B5EF4-FFF2-40B4-BE49-F238E27FC236}">
                <a16:creationId xmlns:a16="http://schemas.microsoft.com/office/drawing/2014/main" id="{EE8F83A6-E3F9-2449-BCAF-4D44CE14B62A}"/>
              </a:ext>
            </a:extLst>
          </p:cNvPr>
          <p:cNvCxnSpPr>
            <a:cxnSpLocks/>
          </p:cNvCxnSpPr>
          <p:nvPr/>
        </p:nvCxnSpPr>
        <p:spPr>
          <a:xfrm>
            <a:off x="5410337" y="1422681"/>
            <a:ext cx="0" cy="3720817"/>
          </a:xfrm>
          <a:prstGeom prst="straightConnector1">
            <a:avLst/>
          </a:prstGeom>
          <a:noFill/>
          <a:ln w="28575" cap="flat" cmpd="sng">
            <a:solidFill>
              <a:schemeClr val="accent4">
                <a:lumMod val="40000"/>
                <a:lumOff val="60000"/>
              </a:schemeClr>
            </a:solidFill>
            <a:prstDash val="solid"/>
            <a:round/>
            <a:headEnd type="none" w="med" len="med"/>
            <a:tailEnd type="none" w="med" len="med"/>
          </a:ln>
        </p:spPr>
      </p:cxnSp>
      <p:cxnSp>
        <p:nvCxnSpPr>
          <p:cNvPr id="112" name="Google Shape;345;p28">
            <a:extLst>
              <a:ext uri="{FF2B5EF4-FFF2-40B4-BE49-F238E27FC236}">
                <a16:creationId xmlns:a16="http://schemas.microsoft.com/office/drawing/2014/main" id="{A97E5983-BABA-C44C-B956-D502370EB775}"/>
              </a:ext>
            </a:extLst>
          </p:cNvPr>
          <p:cNvCxnSpPr>
            <a:cxnSpLocks/>
          </p:cNvCxnSpPr>
          <p:nvPr/>
        </p:nvCxnSpPr>
        <p:spPr>
          <a:xfrm>
            <a:off x="7373956" y="1422680"/>
            <a:ext cx="0" cy="3720817"/>
          </a:xfrm>
          <a:prstGeom prst="straightConnector1">
            <a:avLst/>
          </a:prstGeom>
          <a:noFill/>
          <a:ln w="28575" cap="flat" cmpd="sng">
            <a:solidFill>
              <a:schemeClr val="accent4">
                <a:lumMod val="40000"/>
                <a:lumOff val="60000"/>
              </a:schemeClr>
            </a:solidFill>
            <a:prstDash val="solid"/>
            <a:round/>
            <a:headEnd type="none" w="med" len="med"/>
            <a:tailEnd type="none" w="med" len="med"/>
          </a:ln>
        </p:spPr>
      </p:cxnSp>
      <p:sp>
        <p:nvSpPr>
          <p:cNvPr id="17" name="Rectangle 16">
            <a:extLst>
              <a:ext uri="{FF2B5EF4-FFF2-40B4-BE49-F238E27FC236}">
                <a16:creationId xmlns:a16="http://schemas.microsoft.com/office/drawing/2014/main" id="{A58494FB-1377-6042-A83D-499F398280EB}"/>
              </a:ext>
            </a:extLst>
          </p:cNvPr>
          <p:cNvSpPr/>
          <p:nvPr/>
        </p:nvSpPr>
        <p:spPr>
          <a:xfrm>
            <a:off x="5410337" y="1211283"/>
            <a:ext cx="1963619" cy="393221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AA438C96-5353-E545-BBFE-CDF8D45007A8}"/>
              </a:ext>
            </a:extLst>
          </p:cNvPr>
          <p:cNvSpPr/>
          <p:nvPr/>
        </p:nvSpPr>
        <p:spPr>
          <a:xfrm>
            <a:off x="3926714" y="1211282"/>
            <a:ext cx="1478240" cy="393221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32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9">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0">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0">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0" build="p"/>
      <p:bldP spid="350" grpId="0" build="p"/>
      <p:bldP spid="354" grpId="0" build="p"/>
      <p:bldP spid="358" grpId="0" build="p"/>
      <p:bldP spid="359" grpId="0" build="p"/>
      <p:bldP spid="360" grpId="0" build="p"/>
      <p:bldP spid="64" grpId="0"/>
      <p:bldP spid="68" grpId="0"/>
      <p:bldP spid="100" grpId="0"/>
      <p:bldP spid="101" grpId="0"/>
      <p:bldP spid="17" grpId="0" animBg="1"/>
      <p:bldP spid="1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90"/>
        <p:cNvGrpSpPr/>
        <p:nvPr/>
      </p:nvGrpSpPr>
      <p:grpSpPr>
        <a:xfrm>
          <a:off x="0" y="0"/>
          <a:ext cx="0" cy="0"/>
          <a:chOff x="0" y="0"/>
          <a:chExt cx="0" cy="0"/>
        </a:xfrm>
      </p:grpSpPr>
      <p:sp>
        <p:nvSpPr>
          <p:cNvPr id="291" name="Google Shape;291;p25"/>
          <p:cNvSpPr txBox="1">
            <a:spLocks noGrp="1"/>
          </p:cNvSpPr>
          <p:nvPr>
            <p:ph type="title"/>
          </p:nvPr>
        </p:nvSpPr>
        <p:spPr>
          <a:xfrm>
            <a:off x="439387" y="479519"/>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Contrastive Learning in a Nutshell</a:t>
            </a:r>
            <a:endParaRPr sz="2400" dirty="0"/>
          </a:p>
        </p:txBody>
      </p:sp>
      <p:sp>
        <p:nvSpPr>
          <p:cNvPr id="2" name="TextBox 1">
            <a:extLst>
              <a:ext uri="{FF2B5EF4-FFF2-40B4-BE49-F238E27FC236}">
                <a16:creationId xmlns:a16="http://schemas.microsoft.com/office/drawing/2014/main" id="{A4F899E9-24E4-4347-8190-7EF1DF0956E3}"/>
              </a:ext>
            </a:extLst>
          </p:cNvPr>
          <p:cNvSpPr txBox="1"/>
          <p:nvPr/>
        </p:nvSpPr>
        <p:spPr>
          <a:xfrm>
            <a:off x="439387" y="1235033"/>
            <a:ext cx="2315688" cy="338554"/>
          </a:xfrm>
          <a:prstGeom prst="rect">
            <a:avLst/>
          </a:prstGeom>
          <a:noFill/>
        </p:spPr>
        <p:txBody>
          <a:bodyPr wrap="square" rtlCol="0">
            <a:spAutoFit/>
          </a:bodyPr>
          <a:lstStyle/>
          <a:p>
            <a:r>
              <a:rPr lang="en-US" sz="1600" b="1" dirty="0"/>
              <a:t>Positive Sample Pair</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4067125-CDA9-2A4E-8B3E-422441804BA1}"/>
                  </a:ext>
                </a:extLst>
              </p:cNvPr>
              <p:cNvSpPr txBox="1"/>
              <p:nvPr/>
            </p:nvSpPr>
            <p:spPr>
              <a:xfrm>
                <a:off x="2879765" y="1081144"/>
                <a:ext cx="126220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𝑥</m:t>
                      </m:r>
                      <m:r>
                        <a:rPr lang="en-US" sz="3200" b="0" i="1" smtClean="0">
                          <a:latin typeface="Cambria Math" panose="02040503050406030204" pitchFamily="18" charset="0"/>
                        </a:rPr>
                        <m:t>, </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    </m:t>
                          </m:r>
                          <m:r>
                            <a:rPr lang="en-US" sz="3200" b="0" i="1" smtClean="0">
                              <a:latin typeface="Cambria Math" panose="02040503050406030204" pitchFamily="18" charset="0"/>
                            </a:rPr>
                            <m:t>𝑥</m:t>
                          </m:r>
                        </m:e>
                        <m:sup>
                          <m:r>
                            <a:rPr lang="en-US" sz="3200" b="0" i="1" smtClean="0">
                              <a:latin typeface="Cambria Math" panose="02040503050406030204" pitchFamily="18" charset="0"/>
                            </a:rPr>
                            <m:t>+</m:t>
                          </m:r>
                        </m:sup>
                      </m:sSup>
                    </m:oMath>
                  </m:oMathPara>
                </a14:m>
                <a:endParaRPr lang="en-US" sz="3200" dirty="0"/>
              </a:p>
            </p:txBody>
          </p:sp>
        </mc:Choice>
        <mc:Fallback xmlns="">
          <p:sp>
            <p:nvSpPr>
              <p:cNvPr id="3" name="TextBox 2">
                <a:extLst>
                  <a:ext uri="{FF2B5EF4-FFF2-40B4-BE49-F238E27FC236}">
                    <a16:creationId xmlns:a16="http://schemas.microsoft.com/office/drawing/2014/main" id="{14067125-CDA9-2A4E-8B3E-422441804BA1}"/>
                  </a:ext>
                </a:extLst>
              </p:cNvPr>
              <p:cNvSpPr txBox="1">
                <a:spLocks noRot="1" noChangeAspect="1" noMove="1" noResize="1" noEditPoints="1" noAdjustHandles="1" noChangeArrowheads="1" noChangeShapeType="1" noTextEdit="1"/>
              </p:cNvSpPr>
              <p:nvPr/>
            </p:nvSpPr>
            <p:spPr>
              <a:xfrm>
                <a:off x="2879765" y="1081144"/>
                <a:ext cx="1262205" cy="492443"/>
              </a:xfrm>
              <a:prstGeom prst="rect">
                <a:avLst/>
              </a:prstGeom>
              <a:blipFill>
                <a:blip r:embed="rId3"/>
                <a:stretch>
                  <a:fillRect l="-2000" t="-2500" r="-1000" b="-3750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D2B98081-A571-F745-BC0C-0341111216A9}"/>
              </a:ext>
            </a:extLst>
          </p:cNvPr>
          <p:cNvSpPr txBox="1"/>
          <p:nvPr/>
        </p:nvSpPr>
        <p:spPr>
          <a:xfrm>
            <a:off x="439387" y="1756401"/>
            <a:ext cx="2315688" cy="338554"/>
          </a:xfrm>
          <a:prstGeom prst="rect">
            <a:avLst/>
          </a:prstGeom>
          <a:noFill/>
        </p:spPr>
        <p:txBody>
          <a:bodyPr wrap="square" rtlCol="0">
            <a:spAutoFit/>
          </a:bodyPr>
          <a:lstStyle/>
          <a:p>
            <a:r>
              <a:rPr lang="en-US" sz="1600" b="1" dirty="0"/>
              <a:t>Negative Samples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81B8EA-7D6E-8744-A3C7-8B2A9BA938FD}"/>
                  </a:ext>
                </a:extLst>
              </p:cNvPr>
              <p:cNvSpPr txBox="1"/>
              <p:nvPr/>
            </p:nvSpPr>
            <p:spPr>
              <a:xfrm>
                <a:off x="2879765" y="1608066"/>
                <a:ext cx="237186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3200" b="0" i="1" smtClean="0">
                              <a:latin typeface="Cambria Math" panose="02040503050406030204" pitchFamily="18" charset="0"/>
                            </a:rPr>
                          </m:ctrlPr>
                        </m:sSubSupPr>
                        <m:e>
                          <m:r>
                            <a:rPr lang="en-US" sz="3200" b="0" i="1" smtClean="0">
                              <a:latin typeface="Cambria Math" panose="02040503050406030204" pitchFamily="18" charset="0"/>
                            </a:rPr>
                            <m:t>𝑥</m:t>
                          </m:r>
                        </m:e>
                        <m:sub>
                          <m:r>
                            <a:rPr lang="en-US" sz="3200" b="0" i="1" smtClean="0">
                              <a:latin typeface="Cambria Math" panose="02040503050406030204" pitchFamily="18" charset="0"/>
                            </a:rPr>
                            <m:t>1</m:t>
                          </m:r>
                        </m:sub>
                        <m:sup>
                          <m:r>
                            <a:rPr lang="en-US" sz="3200" b="0" i="1" smtClean="0">
                              <a:latin typeface="Cambria Math" panose="02040503050406030204" pitchFamily="18" charset="0"/>
                            </a:rPr>
                            <m:t>−</m:t>
                          </m:r>
                        </m:sup>
                      </m:sSubSup>
                      <m:r>
                        <a:rPr lang="en-US" sz="3200" b="0" i="1" smtClean="0">
                          <a:latin typeface="Cambria Math" panose="02040503050406030204" pitchFamily="18" charset="0"/>
                        </a:rPr>
                        <m:t>,</m:t>
                      </m:r>
                      <m:sSubSup>
                        <m:sSubSupPr>
                          <m:ctrlPr>
                            <a:rPr lang="en-US" sz="3200" i="1">
                              <a:latin typeface="Cambria Math" panose="02040503050406030204" pitchFamily="18" charset="0"/>
                            </a:rPr>
                          </m:ctrlPr>
                        </m:sSubSupPr>
                        <m:e>
                          <m:r>
                            <a:rPr lang="en-US" sz="3200" i="1">
                              <a:latin typeface="Cambria Math" panose="02040503050406030204" pitchFamily="18" charset="0"/>
                            </a:rPr>
                            <m:t>𝑥</m:t>
                          </m:r>
                        </m:e>
                        <m:sub>
                          <m:r>
                            <a:rPr lang="en-US" sz="3200" i="1">
                              <a:latin typeface="Cambria Math" panose="02040503050406030204" pitchFamily="18" charset="0"/>
                            </a:rPr>
                            <m:t>1</m:t>
                          </m:r>
                        </m:sub>
                        <m:sup>
                          <m:r>
                            <a:rPr lang="en-US" sz="3200" i="1">
                              <a:latin typeface="Cambria Math" panose="02040503050406030204" pitchFamily="18" charset="0"/>
                            </a:rPr>
                            <m:t>−</m:t>
                          </m:r>
                        </m:sup>
                      </m:sSubSup>
                      <m:r>
                        <a:rPr lang="en-US" sz="3200" i="1">
                          <a:latin typeface="Cambria Math" panose="02040503050406030204" pitchFamily="18" charset="0"/>
                        </a:rPr>
                        <m:t>,</m:t>
                      </m:r>
                      <m:r>
                        <a:rPr lang="en-US" sz="3200" b="0" i="1" smtClean="0">
                          <a:latin typeface="Cambria Math" panose="02040503050406030204" pitchFamily="18" charset="0"/>
                        </a:rPr>
                        <m:t>…, </m:t>
                      </m:r>
                      <m:sSubSup>
                        <m:sSubSupPr>
                          <m:ctrlPr>
                            <a:rPr lang="en-US" sz="3200" i="1">
                              <a:latin typeface="Cambria Math" panose="02040503050406030204" pitchFamily="18" charset="0"/>
                            </a:rPr>
                          </m:ctrlPr>
                        </m:sSubSupPr>
                        <m:e>
                          <m:r>
                            <a:rPr lang="en-US" sz="3200" i="1">
                              <a:latin typeface="Cambria Math" panose="02040503050406030204" pitchFamily="18" charset="0"/>
                            </a:rPr>
                            <m:t>𝑥</m:t>
                          </m:r>
                        </m:e>
                        <m:sub>
                          <m:r>
                            <a:rPr lang="en-US" sz="3200" b="0" i="1" smtClean="0">
                              <a:latin typeface="Cambria Math" panose="02040503050406030204" pitchFamily="18" charset="0"/>
                            </a:rPr>
                            <m:t>𝐾</m:t>
                          </m:r>
                        </m:sub>
                        <m:sup>
                          <m:r>
                            <a:rPr lang="en-US" sz="3200" i="1">
                              <a:latin typeface="Cambria Math" panose="02040503050406030204" pitchFamily="18" charset="0"/>
                            </a:rPr>
                            <m:t>−</m:t>
                          </m:r>
                        </m:sup>
                      </m:sSubSup>
                    </m:oMath>
                  </m:oMathPara>
                </a14:m>
                <a:endParaRPr lang="en-US" sz="3200" dirty="0"/>
              </a:p>
            </p:txBody>
          </p:sp>
        </mc:Choice>
        <mc:Fallback xmlns="">
          <p:sp>
            <p:nvSpPr>
              <p:cNvPr id="8" name="TextBox 7">
                <a:extLst>
                  <a:ext uri="{FF2B5EF4-FFF2-40B4-BE49-F238E27FC236}">
                    <a16:creationId xmlns:a16="http://schemas.microsoft.com/office/drawing/2014/main" id="{3281B8EA-7D6E-8744-A3C7-8B2A9BA938FD}"/>
                  </a:ext>
                </a:extLst>
              </p:cNvPr>
              <p:cNvSpPr txBox="1">
                <a:spLocks noRot="1" noChangeAspect="1" noMove="1" noResize="1" noEditPoints="1" noAdjustHandles="1" noChangeArrowheads="1" noChangeShapeType="1" noTextEdit="1"/>
              </p:cNvSpPr>
              <p:nvPr/>
            </p:nvSpPr>
            <p:spPr>
              <a:xfrm>
                <a:off x="2879765" y="1608066"/>
                <a:ext cx="2371868" cy="492443"/>
              </a:xfrm>
              <a:prstGeom prst="rect">
                <a:avLst/>
              </a:prstGeom>
              <a:blipFill>
                <a:blip r:embed="rId4"/>
                <a:stretch>
                  <a:fillRect l="-1064" b="-17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57144DD-CA8A-8B4A-8948-975C2358E0AB}"/>
                  </a:ext>
                </a:extLst>
              </p:cNvPr>
              <p:cNvSpPr txBox="1"/>
              <p:nvPr/>
            </p:nvSpPr>
            <p:spPr>
              <a:xfrm>
                <a:off x="769417" y="3123211"/>
                <a:ext cx="7351051" cy="12734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𝐿</m:t>
                      </m:r>
                      <m:r>
                        <a:rPr lang="en-US" sz="3200" b="0" i="1" smtClean="0">
                          <a:latin typeface="Cambria Math" panose="02040503050406030204" pitchFamily="18" charset="0"/>
                        </a:rPr>
                        <m:t>(</m:t>
                      </m:r>
                      <m:r>
                        <a:rPr lang="en-US" sz="3200" b="0" i="1" smtClean="0">
                          <a:latin typeface="Cambria Math" panose="02040503050406030204" pitchFamily="18" charset="0"/>
                        </a:rPr>
                        <m:t>𝜃</m:t>
                      </m:r>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𝑒</m:t>
                              </m:r>
                            </m:e>
                            <m:sup>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𝜃</m:t>
                                  </m:r>
                                </m:sub>
                              </m:sSub>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e>
                                <m:sup>
                                  <m:r>
                                    <a:rPr lang="en-US" sz="3200" b="0" i="1" smtClean="0">
                                      <a:latin typeface="Cambria Math" panose="02040503050406030204" pitchFamily="18" charset="0"/>
                                    </a:rPr>
                                    <m:t>𝑇</m:t>
                                  </m:r>
                                </m:sup>
                              </m:sSup>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𝜃</m:t>
                                  </m:r>
                                </m:sub>
                              </m:sSub>
                              <m:d>
                                <m:dPr>
                                  <m:ctrlPr>
                                    <a:rPr lang="en-US" sz="3200" b="0" i="1" smtClean="0">
                                      <a:latin typeface="Cambria Math" panose="02040503050406030204" pitchFamily="18" charset="0"/>
                                    </a:rPr>
                                  </m:ctrlPr>
                                </m:dPr>
                                <m:e>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𝑥</m:t>
                                      </m:r>
                                    </m:e>
                                    <m:sup>
                                      <m:r>
                                        <a:rPr lang="en-US" sz="3200" b="0" i="1" smtClean="0">
                                          <a:latin typeface="Cambria Math" panose="02040503050406030204" pitchFamily="18" charset="0"/>
                                        </a:rPr>
                                        <m:t>+</m:t>
                                      </m:r>
                                    </m:sup>
                                  </m:sSup>
                                </m:e>
                              </m:d>
                            </m:sup>
                          </m:sSup>
                        </m:num>
                        <m:den>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𝜃</m:t>
                                  </m:r>
                                </m:sub>
                              </m:sSub>
                              <m:sSup>
                                <m:sSupPr>
                                  <m:ctrlPr>
                                    <a:rPr lang="en-US" sz="3200" i="1">
                                      <a:latin typeface="Cambria Math" panose="02040503050406030204" pitchFamily="18" charset="0"/>
                                    </a:rPr>
                                  </m:ctrlPr>
                                </m:sSupPr>
                                <m:e>
                                  <m:d>
                                    <m:dPr>
                                      <m:ctrlPr>
                                        <a:rPr lang="en-US" sz="3200" i="1">
                                          <a:latin typeface="Cambria Math" panose="02040503050406030204" pitchFamily="18" charset="0"/>
                                        </a:rPr>
                                      </m:ctrlPr>
                                    </m:dPr>
                                    <m:e>
                                      <m:r>
                                        <a:rPr lang="en-US" sz="3200" i="1">
                                          <a:latin typeface="Cambria Math" panose="02040503050406030204" pitchFamily="18" charset="0"/>
                                        </a:rPr>
                                        <m:t>𝑥</m:t>
                                      </m:r>
                                    </m:e>
                                  </m:d>
                                </m:e>
                                <m:sup>
                                  <m:r>
                                    <a:rPr lang="en-US" sz="3200" i="1">
                                      <a:latin typeface="Cambria Math" panose="02040503050406030204" pitchFamily="18" charset="0"/>
                                    </a:rPr>
                                    <m:t>𝑇</m:t>
                                  </m:r>
                                </m:sup>
                              </m:sSup>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𝜃</m:t>
                                  </m:r>
                                </m:sub>
                              </m:sSub>
                              <m:d>
                                <m:dPr>
                                  <m:ctrlPr>
                                    <a:rPr lang="en-US" sz="3200" i="1">
                                      <a:latin typeface="Cambria Math" panose="02040503050406030204" pitchFamily="18" charset="0"/>
                                    </a:rPr>
                                  </m:ctrlPr>
                                </m:dPr>
                                <m:e>
                                  <m:sSup>
                                    <m:sSupPr>
                                      <m:ctrlPr>
                                        <a:rPr lang="en-US" sz="3200" i="1">
                                          <a:latin typeface="Cambria Math" panose="02040503050406030204" pitchFamily="18" charset="0"/>
                                        </a:rPr>
                                      </m:ctrlPr>
                                    </m:sSupPr>
                                    <m:e>
                                      <m:r>
                                        <a:rPr lang="en-US" sz="3200" i="1">
                                          <a:latin typeface="Cambria Math" panose="02040503050406030204" pitchFamily="18" charset="0"/>
                                        </a:rPr>
                                        <m:t>𝑥</m:t>
                                      </m:r>
                                    </m:e>
                                    <m:sup>
                                      <m:r>
                                        <a:rPr lang="en-US" sz="3200" i="1">
                                          <a:latin typeface="Cambria Math" panose="02040503050406030204" pitchFamily="18" charset="0"/>
                                        </a:rPr>
                                        <m:t>+</m:t>
                                      </m:r>
                                    </m:sup>
                                  </m:sSup>
                                </m:e>
                              </m:d>
                            </m:sup>
                          </m:sSup>
                          <m:r>
                            <a:rPr lang="en-US" sz="3200" b="0" i="1" smtClean="0">
                              <a:latin typeface="Cambria Math" panose="02040503050406030204" pitchFamily="18" charset="0"/>
                            </a:rPr>
                            <m:t>+</m:t>
                          </m:r>
                          <m:nary>
                            <m:naryPr>
                              <m:chr m:val="∑"/>
                              <m:ctrlPr>
                                <a:rPr lang="en-US" sz="3200" b="0" i="1" smtClean="0">
                                  <a:latin typeface="Cambria Math" panose="02040503050406030204" pitchFamily="18" charset="0"/>
                                </a:rPr>
                              </m:ctrlPr>
                            </m:naryPr>
                            <m:sub>
                              <m:r>
                                <m:rPr>
                                  <m:brk m:alnAt="23"/>
                                </m:rPr>
                                <a:rPr lang="en-US" sz="3200" b="0" i="1" smtClean="0">
                                  <a:latin typeface="Cambria Math" panose="02040503050406030204" pitchFamily="18" charset="0"/>
                                </a:rPr>
                                <m:t>𝑖</m:t>
                              </m:r>
                              <m:r>
                                <a:rPr lang="en-US" sz="3200" b="0" i="1" smtClean="0">
                                  <a:latin typeface="Cambria Math" panose="02040503050406030204" pitchFamily="18" charset="0"/>
                                </a:rPr>
                                <m:t>=0</m:t>
                              </m:r>
                            </m:sub>
                            <m:sup>
                              <m:r>
                                <a:rPr lang="en-US" sz="3200" b="0" i="1" smtClean="0">
                                  <a:latin typeface="Cambria Math" panose="02040503050406030204" pitchFamily="18" charset="0"/>
                                </a:rPr>
                                <m:t>𝐾</m:t>
                              </m:r>
                            </m:sup>
                            <m:e>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𝜃</m:t>
                                      </m:r>
                                    </m:sub>
                                  </m:sSub>
                                  <m:sSup>
                                    <m:sSupPr>
                                      <m:ctrlPr>
                                        <a:rPr lang="en-US" sz="3200" i="1">
                                          <a:latin typeface="Cambria Math" panose="02040503050406030204" pitchFamily="18" charset="0"/>
                                        </a:rPr>
                                      </m:ctrlPr>
                                    </m:sSupPr>
                                    <m:e>
                                      <m:d>
                                        <m:dPr>
                                          <m:ctrlPr>
                                            <a:rPr lang="en-US" sz="3200" i="1">
                                              <a:latin typeface="Cambria Math" panose="02040503050406030204" pitchFamily="18" charset="0"/>
                                            </a:rPr>
                                          </m:ctrlPr>
                                        </m:dPr>
                                        <m:e>
                                          <m:r>
                                            <a:rPr lang="en-US" sz="3200" i="1">
                                              <a:latin typeface="Cambria Math" panose="02040503050406030204" pitchFamily="18" charset="0"/>
                                            </a:rPr>
                                            <m:t>𝑥</m:t>
                                          </m:r>
                                        </m:e>
                                      </m:d>
                                    </m:e>
                                    <m:sup>
                                      <m:r>
                                        <a:rPr lang="en-US" sz="3200" i="1">
                                          <a:latin typeface="Cambria Math" panose="02040503050406030204" pitchFamily="18" charset="0"/>
                                        </a:rPr>
                                        <m:t>𝑇</m:t>
                                      </m:r>
                                    </m:sup>
                                  </m:sSup>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𝜃</m:t>
                                      </m:r>
                                    </m:sub>
                                  </m:sSub>
                                  <m:d>
                                    <m:dPr>
                                      <m:ctrlPr>
                                        <a:rPr lang="en-US" sz="3200" i="1">
                                          <a:latin typeface="Cambria Math" panose="02040503050406030204" pitchFamily="18" charset="0"/>
                                        </a:rPr>
                                      </m:ctrlPr>
                                    </m:dPr>
                                    <m:e>
                                      <m:sSubSup>
                                        <m:sSubSupPr>
                                          <m:ctrlPr>
                                            <a:rPr lang="en-US" sz="3200" b="0" i="1" smtClean="0">
                                              <a:latin typeface="Cambria Math" panose="02040503050406030204" pitchFamily="18" charset="0"/>
                                            </a:rPr>
                                          </m:ctrlPr>
                                        </m:sSubSupPr>
                                        <m:e>
                                          <m:r>
                                            <a:rPr lang="en-US" sz="3200" i="1">
                                              <a:latin typeface="Cambria Math" panose="02040503050406030204" pitchFamily="18" charset="0"/>
                                            </a:rPr>
                                            <m:t>𝑥</m:t>
                                          </m:r>
                                        </m:e>
                                        <m:sub>
                                          <m:r>
                                            <a:rPr lang="en-US" sz="3200" b="0" i="1" smtClean="0">
                                              <a:latin typeface="Cambria Math" panose="02040503050406030204" pitchFamily="18" charset="0"/>
                                            </a:rPr>
                                            <m:t>𝑖</m:t>
                                          </m:r>
                                        </m:sub>
                                        <m:sup>
                                          <m:r>
                                            <a:rPr lang="en-US" sz="3200" b="0" i="1" smtClean="0">
                                              <a:latin typeface="Cambria Math" panose="02040503050406030204" pitchFamily="18" charset="0"/>
                                            </a:rPr>
                                            <m:t>−</m:t>
                                          </m:r>
                                        </m:sup>
                                      </m:sSubSup>
                                    </m:e>
                                  </m:d>
                                </m:sup>
                              </m:sSup>
                            </m:e>
                          </m:nary>
                        </m:den>
                      </m:f>
                    </m:oMath>
                  </m:oMathPara>
                </a14:m>
                <a:endParaRPr lang="en-US" sz="3200" dirty="0"/>
              </a:p>
            </p:txBody>
          </p:sp>
        </mc:Choice>
        <mc:Fallback xmlns="">
          <p:sp>
            <p:nvSpPr>
              <p:cNvPr id="4" name="TextBox 3">
                <a:extLst>
                  <a:ext uri="{FF2B5EF4-FFF2-40B4-BE49-F238E27FC236}">
                    <a16:creationId xmlns:a16="http://schemas.microsoft.com/office/drawing/2014/main" id="{B57144DD-CA8A-8B4A-8948-975C2358E0AB}"/>
                  </a:ext>
                </a:extLst>
              </p:cNvPr>
              <p:cNvSpPr txBox="1">
                <a:spLocks noRot="1" noChangeAspect="1" noMove="1" noResize="1" noEditPoints="1" noAdjustHandles="1" noChangeArrowheads="1" noChangeShapeType="1" noTextEdit="1"/>
              </p:cNvSpPr>
              <p:nvPr/>
            </p:nvSpPr>
            <p:spPr>
              <a:xfrm>
                <a:off x="769417" y="3123211"/>
                <a:ext cx="7351051" cy="1273490"/>
              </a:xfrm>
              <a:prstGeom prst="rect">
                <a:avLst/>
              </a:prstGeom>
              <a:blipFill>
                <a:blip r:embed="rId5"/>
                <a:stretch>
                  <a:fillRect l="-518" t="-4950" b="-97030"/>
                </a:stretch>
              </a:blipFill>
            </p:spPr>
            <p:txBody>
              <a:bodyPr/>
              <a:lstStyle/>
              <a:p>
                <a:r>
                  <a:rPr lang="en-US">
                    <a:noFill/>
                  </a:rPr>
                  <a:t> </a:t>
                </a:r>
              </a:p>
            </p:txBody>
          </p:sp>
        </mc:Fallback>
      </mc:AlternateContent>
    </p:spTree>
    <p:extLst>
      <p:ext uri="{BB962C8B-B14F-4D97-AF65-F5344CB8AC3E}">
        <p14:creationId xmlns:p14="http://schemas.microsoft.com/office/powerpoint/2010/main" val="142087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90"/>
        <p:cNvGrpSpPr/>
        <p:nvPr/>
      </p:nvGrpSpPr>
      <p:grpSpPr>
        <a:xfrm>
          <a:off x="0" y="0"/>
          <a:ext cx="0" cy="0"/>
          <a:chOff x="0" y="0"/>
          <a:chExt cx="0" cy="0"/>
        </a:xfrm>
      </p:grpSpPr>
      <p:sp>
        <p:nvSpPr>
          <p:cNvPr id="291" name="Google Shape;291;p25"/>
          <p:cNvSpPr txBox="1">
            <a:spLocks noGrp="1"/>
          </p:cNvSpPr>
          <p:nvPr>
            <p:ph type="title"/>
          </p:nvPr>
        </p:nvSpPr>
        <p:spPr>
          <a:xfrm>
            <a:off x="439387" y="479519"/>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Self-Supervised Learning via Contrastive Learning</a:t>
            </a:r>
            <a:endParaRPr sz="2400" dirty="0"/>
          </a:p>
        </p:txBody>
      </p:sp>
      <p:sp>
        <p:nvSpPr>
          <p:cNvPr id="2" name="TextBox 1">
            <a:extLst>
              <a:ext uri="{FF2B5EF4-FFF2-40B4-BE49-F238E27FC236}">
                <a16:creationId xmlns:a16="http://schemas.microsoft.com/office/drawing/2014/main" id="{A4F899E9-24E4-4347-8190-7EF1DF0956E3}"/>
              </a:ext>
            </a:extLst>
          </p:cNvPr>
          <p:cNvSpPr txBox="1"/>
          <p:nvPr/>
        </p:nvSpPr>
        <p:spPr>
          <a:xfrm>
            <a:off x="439387" y="1235033"/>
            <a:ext cx="2315688" cy="338554"/>
          </a:xfrm>
          <a:prstGeom prst="rect">
            <a:avLst/>
          </a:prstGeom>
          <a:noFill/>
        </p:spPr>
        <p:txBody>
          <a:bodyPr wrap="square" rtlCol="0">
            <a:spAutoFit/>
          </a:bodyPr>
          <a:lstStyle/>
          <a:p>
            <a:r>
              <a:rPr lang="en-US" sz="1600" b="1" dirty="0"/>
              <a:t>Positive Sample Pair</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4067125-CDA9-2A4E-8B3E-422441804BA1}"/>
                  </a:ext>
                </a:extLst>
              </p:cNvPr>
              <p:cNvSpPr txBox="1"/>
              <p:nvPr/>
            </p:nvSpPr>
            <p:spPr>
              <a:xfrm>
                <a:off x="2879765" y="1081144"/>
                <a:ext cx="374333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𝑥</m:t>
                      </m:r>
                      <m:r>
                        <a:rPr lang="en-US" sz="3200" b="0" i="1" smtClean="0">
                          <a:latin typeface="Cambria Math" panose="02040503050406030204" pitchFamily="18" charset="0"/>
                        </a:rPr>
                        <m:t>=</m:t>
                      </m:r>
                      <m:r>
                        <a:rPr lang="en-US" sz="3200" b="0" i="1" smtClean="0">
                          <a:latin typeface="Cambria Math" panose="02040503050406030204" pitchFamily="18" charset="0"/>
                        </a:rPr>
                        <m:t>𝑡</m:t>
                      </m:r>
                      <m:r>
                        <a:rPr lang="en-US" sz="3200" b="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𝑥</m:t>
                              </m:r>
                            </m:e>
                            <m:sup>
                              <m:r>
                                <a:rPr lang="en-US" sz="3200" b="0" i="1" smtClean="0">
                                  <a:latin typeface="Cambria Math" panose="02040503050406030204" pitchFamily="18" charset="0"/>
                                </a:rPr>
                                <m:t>+</m:t>
                              </m:r>
                            </m:sup>
                          </m:sSup>
                          <m:r>
                            <a:rPr lang="en-US" sz="3200" b="0" i="1" smtClean="0">
                              <a:latin typeface="Cambria Math" panose="02040503050406030204" pitchFamily="18" charset="0"/>
                            </a:rPr>
                            <m:t>=</m:t>
                          </m:r>
                          <m:r>
                            <a:rPr lang="en-US" sz="3200" b="0" i="1" smtClean="0">
                              <a:latin typeface="Cambria Math" panose="02040503050406030204" pitchFamily="18" charset="0"/>
                            </a:rPr>
                            <m:t>𝑡</m:t>
                          </m:r>
                        </m:e>
                        <m:sub>
                          <m:r>
                            <a:rPr lang="en-US" sz="3200" b="0" i="1" smtClean="0">
                              <a:latin typeface="Cambria Math" panose="02040503050406030204" pitchFamily="18" charset="0"/>
                            </a:rPr>
                            <m:t>+</m:t>
                          </m:r>
                        </m:sub>
                      </m:sSub>
                      <m:r>
                        <a:rPr lang="en-US" sz="3200" b="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m:t>
                      </m:r>
                    </m:oMath>
                  </m:oMathPara>
                </a14:m>
                <a:endParaRPr lang="en-US" sz="3200" dirty="0"/>
              </a:p>
            </p:txBody>
          </p:sp>
        </mc:Choice>
        <mc:Fallback xmlns="">
          <p:sp>
            <p:nvSpPr>
              <p:cNvPr id="3" name="TextBox 2">
                <a:extLst>
                  <a:ext uri="{FF2B5EF4-FFF2-40B4-BE49-F238E27FC236}">
                    <a16:creationId xmlns:a16="http://schemas.microsoft.com/office/drawing/2014/main" id="{14067125-CDA9-2A4E-8B3E-422441804BA1}"/>
                  </a:ext>
                </a:extLst>
              </p:cNvPr>
              <p:cNvSpPr txBox="1">
                <a:spLocks noRot="1" noChangeAspect="1" noMove="1" noResize="1" noEditPoints="1" noAdjustHandles="1" noChangeArrowheads="1" noChangeShapeType="1" noTextEdit="1"/>
              </p:cNvSpPr>
              <p:nvPr/>
            </p:nvSpPr>
            <p:spPr>
              <a:xfrm>
                <a:off x="2879765" y="1081144"/>
                <a:ext cx="3743332" cy="492443"/>
              </a:xfrm>
              <a:prstGeom prst="rect">
                <a:avLst/>
              </a:prstGeom>
              <a:blipFill>
                <a:blip r:embed="rId3"/>
                <a:stretch>
                  <a:fillRect l="-676" r="-2703" b="-3500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D2B98081-A571-F745-BC0C-0341111216A9}"/>
              </a:ext>
            </a:extLst>
          </p:cNvPr>
          <p:cNvSpPr txBox="1"/>
          <p:nvPr/>
        </p:nvSpPr>
        <p:spPr>
          <a:xfrm>
            <a:off x="439387" y="1756401"/>
            <a:ext cx="2315688" cy="338554"/>
          </a:xfrm>
          <a:prstGeom prst="rect">
            <a:avLst/>
          </a:prstGeom>
          <a:noFill/>
        </p:spPr>
        <p:txBody>
          <a:bodyPr wrap="square" rtlCol="0">
            <a:spAutoFit/>
          </a:bodyPr>
          <a:lstStyle/>
          <a:p>
            <a:r>
              <a:rPr lang="en-US" sz="1600" b="1" dirty="0"/>
              <a:t>Negative Samples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81B8EA-7D6E-8744-A3C7-8B2A9BA938FD}"/>
                  </a:ext>
                </a:extLst>
              </p:cNvPr>
              <p:cNvSpPr txBox="1"/>
              <p:nvPr/>
            </p:nvSpPr>
            <p:spPr>
              <a:xfrm>
                <a:off x="2547260" y="1690112"/>
                <a:ext cx="661527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panose="02040503050406030204" pitchFamily="18" charset="0"/>
                            </a:rPr>
                          </m:ctrlPr>
                        </m:sSubSupPr>
                        <m:e>
                          <m:r>
                            <a:rPr lang="en-US" sz="2800" i="1">
                              <a:latin typeface="Cambria Math" panose="02040503050406030204" pitchFamily="18" charset="0"/>
                            </a:rPr>
                            <m:t>𝑥</m:t>
                          </m:r>
                        </m:e>
                        <m:sub>
                          <m:r>
                            <a:rPr lang="en-US" sz="2800" i="1">
                              <a:latin typeface="Cambria Math" panose="02040503050406030204" pitchFamily="18" charset="0"/>
                            </a:rPr>
                            <m:t>1</m:t>
                          </m:r>
                        </m:sub>
                        <m:sup>
                          <m:r>
                            <a:rPr lang="en-US" sz="2800" i="1">
                              <a:latin typeface="Cambria Math" panose="02040503050406030204" pitchFamily="18" charset="0"/>
                            </a:rPr>
                            <m:t>−</m:t>
                          </m:r>
                        </m:sup>
                      </m:sSubSup>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Sup>
                        <m:sSubSupPr>
                          <m:ctrlPr>
                            <a:rPr lang="en-US" sz="2800" i="1">
                              <a:latin typeface="Cambria Math" panose="02040503050406030204" pitchFamily="18" charset="0"/>
                            </a:rPr>
                          </m:ctrlPr>
                        </m:sSubSupPr>
                        <m:e>
                          <m:r>
                            <a:rPr lang="en-US" sz="2800" i="1">
                              <a:latin typeface="Cambria Math" panose="02040503050406030204" pitchFamily="18" charset="0"/>
                            </a:rPr>
                            <m:t>𝑥</m:t>
                          </m:r>
                        </m:e>
                        <m:sub>
                          <m:r>
                            <a:rPr lang="en-US" sz="2800" b="0" i="1" smtClean="0">
                              <a:latin typeface="Cambria Math" panose="02040503050406030204" pitchFamily="18" charset="0"/>
                            </a:rPr>
                            <m:t>2</m:t>
                          </m:r>
                        </m:sub>
                        <m:sup>
                          <m:r>
                            <a:rPr lang="en-US" sz="2800" i="1">
                              <a:latin typeface="Cambria Math" panose="02040503050406030204" pitchFamily="18" charset="0"/>
                            </a:rPr>
                            <m:t>−</m:t>
                          </m:r>
                        </m:sup>
                      </m:sSubSup>
                      <m:r>
                        <a:rPr lang="en-US" sz="2800" i="1">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2</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2</m:t>
                          </m:r>
                        </m:sub>
                      </m:sSub>
                      <m:r>
                        <a:rPr lang="en-US" sz="2800" b="0" i="1" smtClean="0">
                          <a:latin typeface="Cambria Math" panose="02040503050406030204" pitchFamily="18" charset="0"/>
                        </a:rPr>
                        <m:t>)</m:t>
                      </m:r>
                      <m:r>
                        <a:rPr lang="en-US" sz="2800" i="1">
                          <a:latin typeface="Cambria Math" panose="02040503050406030204" pitchFamily="18" charset="0"/>
                        </a:rPr>
                        <m:t>,</m:t>
                      </m:r>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sSubSup>
                            <m:sSubSupPr>
                              <m:ctrlPr>
                                <a:rPr lang="en-US" sz="2800" i="1">
                                  <a:latin typeface="Cambria Math" panose="02040503050406030204" pitchFamily="18" charset="0"/>
                                </a:rPr>
                              </m:ctrlPr>
                            </m:sSubSupPr>
                            <m:e>
                              <m:r>
                                <a:rPr lang="en-US" sz="2800" i="1">
                                  <a:latin typeface="Cambria Math" panose="02040503050406030204" pitchFamily="18" charset="0"/>
                                </a:rPr>
                                <m:t>𝑥</m:t>
                              </m:r>
                            </m:e>
                            <m:sub>
                              <m:r>
                                <a:rPr lang="en-US" sz="2800" i="1">
                                  <a:latin typeface="Cambria Math" panose="02040503050406030204" pitchFamily="18" charset="0"/>
                                </a:rPr>
                                <m:t>𝐾</m:t>
                              </m:r>
                            </m:sub>
                            <m:sup>
                              <m:r>
                                <a:rPr lang="en-US" sz="2800" i="1">
                                  <a:latin typeface="Cambria Math" panose="02040503050406030204" pitchFamily="18" charset="0"/>
                                </a:rPr>
                                <m:t>−</m:t>
                              </m:r>
                            </m:sup>
                          </m:sSubSup>
                          <m:r>
                            <a:rPr lang="en-US" sz="2800" b="0" i="1" smtClean="0">
                              <a:latin typeface="Cambria Math" panose="02040503050406030204" pitchFamily="18" charset="0"/>
                            </a:rPr>
                            <m:t>=</m:t>
                          </m:r>
                          <m:r>
                            <a:rPr lang="en-US" sz="2800" b="0" i="1" smtClean="0">
                              <a:latin typeface="Cambria Math" panose="02040503050406030204" pitchFamily="18" charset="0"/>
                            </a:rPr>
                            <m:t>𝑡</m:t>
                          </m:r>
                        </m:e>
                        <m:sub>
                          <m:r>
                            <a:rPr lang="en-US" sz="2800" b="0" i="1" smtClean="0">
                              <a:latin typeface="Cambria Math" panose="02040503050406030204" pitchFamily="18" charset="0"/>
                            </a:rPr>
                            <m:t>𝐾</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𝐾</m:t>
                          </m:r>
                        </m:sub>
                      </m:sSub>
                      <m:r>
                        <a:rPr lang="en-US" sz="2800" b="0" i="1" smtClean="0">
                          <a:latin typeface="Cambria Math" panose="02040503050406030204" pitchFamily="18" charset="0"/>
                        </a:rPr>
                        <m:t>)</m:t>
                      </m:r>
                    </m:oMath>
                  </m:oMathPara>
                </a14:m>
                <a:endParaRPr lang="en-US" sz="2800" dirty="0"/>
              </a:p>
            </p:txBody>
          </p:sp>
        </mc:Choice>
        <mc:Fallback xmlns="">
          <p:sp>
            <p:nvSpPr>
              <p:cNvPr id="8" name="TextBox 7">
                <a:extLst>
                  <a:ext uri="{FF2B5EF4-FFF2-40B4-BE49-F238E27FC236}">
                    <a16:creationId xmlns:a16="http://schemas.microsoft.com/office/drawing/2014/main" id="{3281B8EA-7D6E-8744-A3C7-8B2A9BA938FD}"/>
                  </a:ext>
                </a:extLst>
              </p:cNvPr>
              <p:cNvSpPr txBox="1">
                <a:spLocks noRot="1" noChangeAspect="1" noMove="1" noResize="1" noEditPoints="1" noAdjustHandles="1" noChangeArrowheads="1" noChangeShapeType="1" noTextEdit="1"/>
              </p:cNvSpPr>
              <p:nvPr/>
            </p:nvSpPr>
            <p:spPr>
              <a:xfrm>
                <a:off x="2547260" y="1690112"/>
                <a:ext cx="6615272" cy="430887"/>
              </a:xfrm>
              <a:prstGeom prst="rect">
                <a:avLst/>
              </a:prstGeom>
              <a:blipFill>
                <a:blip r:embed="rId4"/>
                <a:stretch>
                  <a:fillRect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57144DD-CA8A-8B4A-8948-975C2358E0AB}"/>
                  </a:ext>
                </a:extLst>
              </p:cNvPr>
              <p:cNvSpPr txBox="1"/>
              <p:nvPr/>
            </p:nvSpPr>
            <p:spPr>
              <a:xfrm>
                <a:off x="769417" y="3123211"/>
                <a:ext cx="7351051" cy="12734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𝐿</m:t>
                      </m:r>
                      <m:r>
                        <a:rPr lang="en-US" sz="3200" b="0" i="1" smtClean="0">
                          <a:latin typeface="Cambria Math" panose="02040503050406030204" pitchFamily="18" charset="0"/>
                        </a:rPr>
                        <m:t>(</m:t>
                      </m:r>
                      <m:r>
                        <a:rPr lang="en-US" sz="3200" b="0" i="1" smtClean="0">
                          <a:latin typeface="Cambria Math" panose="02040503050406030204" pitchFamily="18" charset="0"/>
                        </a:rPr>
                        <m:t>𝜃</m:t>
                      </m:r>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𝑒</m:t>
                              </m:r>
                            </m:e>
                            <m:sup>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𝜃</m:t>
                                  </m:r>
                                </m:sub>
                              </m:sSub>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e>
                                <m:sup>
                                  <m:r>
                                    <a:rPr lang="en-US" sz="3200" b="0" i="1" smtClean="0">
                                      <a:latin typeface="Cambria Math" panose="02040503050406030204" pitchFamily="18" charset="0"/>
                                    </a:rPr>
                                    <m:t>𝑇</m:t>
                                  </m:r>
                                </m:sup>
                              </m:sSup>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𝜃</m:t>
                                  </m:r>
                                </m:sub>
                              </m:sSub>
                              <m:d>
                                <m:dPr>
                                  <m:ctrlPr>
                                    <a:rPr lang="en-US" sz="3200" b="0" i="1" smtClean="0">
                                      <a:latin typeface="Cambria Math" panose="02040503050406030204" pitchFamily="18" charset="0"/>
                                    </a:rPr>
                                  </m:ctrlPr>
                                </m:dPr>
                                <m:e>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𝑥</m:t>
                                      </m:r>
                                    </m:e>
                                    <m:sup>
                                      <m:r>
                                        <a:rPr lang="en-US" sz="3200" b="0" i="1" smtClean="0">
                                          <a:latin typeface="Cambria Math" panose="02040503050406030204" pitchFamily="18" charset="0"/>
                                        </a:rPr>
                                        <m:t>+</m:t>
                                      </m:r>
                                    </m:sup>
                                  </m:sSup>
                                </m:e>
                              </m:d>
                            </m:sup>
                          </m:sSup>
                        </m:num>
                        <m:den>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𝜃</m:t>
                                  </m:r>
                                </m:sub>
                              </m:sSub>
                              <m:sSup>
                                <m:sSupPr>
                                  <m:ctrlPr>
                                    <a:rPr lang="en-US" sz="3200" i="1">
                                      <a:latin typeface="Cambria Math" panose="02040503050406030204" pitchFamily="18" charset="0"/>
                                    </a:rPr>
                                  </m:ctrlPr>
                                </m:sSupPr>
                                <m:e>
                                  <m:d>
                                    <m:dPr>
                                      <m:ctrlPr>
                                        <a:rPr lang="en-US" sz="3200" i="1">
                                          <a:latin typeface="Cambria Math" panose="02040503050406030204" pitchFamily="18" charset="0"/>
                                        </a:rPr>
                                      </m:ctrlPr>
                                    </m:dPr>
                                    <m:e>
                                      <m:r>
                                        <a:rPr lang="en-US" sz="3200" i="1">
                                          <a:latin typeface="Cambria Math" panose="02040503050406030204" pitchFamily="18" charset="0"/>
                                        </a:rPr>
                                        <m:t>𝑥</m:t>
                                      </m:r>
                                    </m:e>
                                  </m:d>
                                </m:e>
                                <m:sup>
                                  <m:r>
                                    <a:rPr lang="en-US" sz="3200" i="1">
                                      <a:latin typeface="Cambria Math" panose="02040503050406030204" pitchFamily="18" charset="0"/>
                                    </a:rPr>
                                    <m:t>𝑇</m:t>
                                  </m:r>
                                </m:sup>
                              </m:sSup>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𝜃</m:t>
                                  </m:r>
                                </m:sub>
                              </m:sSub>
                              <m:d>
                                <m:dPr>
                                  <m:ctrlPr>
                                    <a:rPr lang="en-US" sz="3200" i="1">
                                      <a:latin typeface="Cambria Math" panose="02040503050406030204" pitchFamily="18" charset="0"/>
                                    </a:rPr>
                                  </m:ctrlPr>
                                </m:dPr>
                                <m:e>
                                  <m:sSup>
                                    <m:sSupPr>
                                      <m:ctrlPr>
                                        <a:rPr lang="en-US" sz="3200" i="1">
                                          <a:latin typeface="Cambria Math" panose="02040503050406030204" pitchFamily="18" charset="0"/>
                                        </a:rPr>
                                      </m:ctrlPr>
                                    </m:sSupPr>
                                    <m:e>
                                      <m:r>
                                        <a:rPr lang="en-US" sz="3200" i="1">
                                          <a:latin typeface="Cambria Math" panose="02040503050406030204" pitchFamily="18" charset="0"/>
                                        </a:rPr>
                                        <m:t>𝑥</m:t>
                                      </m:r>
                                    </m:e>
                                    <m:sup>
                                      <m:r>
                                        <a:rPr lang="en-US" sz="3200" i="1">
                                          <a:latin typeface="Cambria Math" panose="02040503050406030204" pitchFamily="18" charset="0"/>
                                        </a:rPr>
                                        <m:t>+</m:t>
                                      </m:r>
                                    </m:sup>
                                  </m:sSup>
                                </m:e>
                              </m:d>
                            </m:sup>
                          </m:sSup>
                          <m:r>
                            <a:rPr lang="en-US" sz="3200" b="0" i="1" smtClean="0">
                              <a:latin typeface="Cambria Math" panose="02040503050406030204" pitchFamily="18" charset="0"/>
                            </a:rPr>
                            <m:t>+</m:t>
                          </m:r>
                          <m:nary>
                            <m:naryPr>
                              <m:chr m:val="∑"/>
                              <m:ctrlPr>
                                <a:rPr lang="en-US" sz="3200" b="0" i="1" smtClean="0">
                                  <a:latin typeface="Cambria Math" panose="02040503050406030204" pitchFamily="18" charset="0"/>
                                </a:rPr>
                              </m:ctrlPr>
                            </m:naryPr>
                            <m:sub>
                              <m:r>
                                <m:rPr>
                                  <m:brk m:alnAt="23"/>
                                </m:rPr>
                                <a:rPr lang="en-US" sz="3200" b="0" i="1" smtClean="0">
                                  <a:latin typeface="Cambria Math" panose="02040503050406030204" pitchFamily="18" charset="0"/>
                                </a:rPr>
                                <m:t>𝑖</m:t>
                              </m:r>
                              <m:r>
                                <a:rPr lang="en-US" sz="3200" b="0" i="1" smtClean="0">
                                  <a:latin typeface="Cambria Math" panose="02040503050406030204" pitchFamily="18" charset="0"/>
                                </a:rPr>
                                <m:t>=0</m:t>
                              </m:r>
                            </m:sub>
                            <m:sup>
                              <m:r>
                                <a:rPr lang="en-US" sz="3200" b="0" i="1" smtClean="0">
                                  <a:latin typeface="Cambria Math" panose="02040503050406030204" pitchFamily="18" charset="0"/>
                                </a:rPr>
                                <m:t>𝐾</m:t>
                              </m:r>
                            </m:sup>
                            <m:e>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𝜃</m:t>
                                      </m:r>
                                    </m:sub>
                                  </m:sSub>
                                  <m:sSup>
                                    <m:sSupPr>
                                      <m:ctrlPr>
                                        <a:rPr lang="en-US" sz="3200" i="1">
                                          <a:latin typeface="Cambria Math" panose="02040503050406030204" pitchFamily="18" charset="0"/>
                                        </a:rPr>
                                      </m:ctrlPr>
                                    </m:sSupPr>
                                    <m:e>
                                      <m:d>
                                        <m:dPr>
                                          <m:ctrlPr>
                                            <a:rPr lang="en-US" sz="3200" i="1">
                                              <a:latin typeface="Cambria Math" panose="02040503050406030204" pitchFamily="18" charset="0"/>
                                            </a:rPr>
                                          </m:ctrlPr>
                                        </m:dPr>
                                        <m:e>
                                          <m:r>
                                            <a:rPr lang="en-US" sz="3200" i="1">
                                              <a:latin typeface="Cambria Math" panose="02040503050406030204" pitchFamily="18" charset="0"/>
                                            </a:rPr>
                                            <m:t>𝑥</m:t>
                                          </m:r>
                                        </m:e>
                                      </m:d>
                                    </m:e>
                                    <m:sup>
                                      <m:r>
                                        <a:rPr lang="en-US" sz="3200" i="1">
                                          <a:latin typeface="Cambria Math" panose="02040503050406030204" pitchFamily="18" charset="0"/>
                                        </a:rPr>
                                        <m:t>𝑇</m:t>
                                      </m:r>
                                    </m:sup>
                                  </m:sSup>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𝜃</m:t>
                                      </m:r>
                                    </m:sub>
                                  </m:sSub>
                                  <m:d>
                                    <m:dPr>
                                      <m:ctrlPr>
                                        <a:rPr lang="en-US" sz="3200" i="1">
                                          <a:latin typeface="Cambria Math" panose="02040503050406030204" pitchFamily="18" charset="0"/>
                                        </a:rPr>
                                      </m:ctrlPr>
                                    </m:dPr>
                                    <m:e>
                                      <m:sSubSup>
                                        <m:sSubSupPr>
                                          <m:ctrlPr>
                                            <a:rPr lang="en-US" sz="3200" b="0" i="1" smtClean="0">
                                              <a:latin typeface="Cambria Math" panose="02040503050406030204" pitchFamily="18" charset="0"/>
                                            </a:rPr>
                                          </m:ctrlPr>
                                        </m:sSubSupPr>
                                        <m:e>
                                          <m:r>
                                            <a:rPr lang="en-US" sz="3200" i="1">
                                              <a:latin typeface="Cambria Math" panose="02040503050406030204" pitchFamily="18" charset="0"/>
                                            </a:rPr>
                                            <m:t>𝑥</m:t>
                                          </m:r>
                                        </m:e>
                                        <m:sub>
                                          <m:r>
                                            <a:rPr lang="en-US" sz="3200" b="0" i="1" smtClean="0">
                                              <a:latin typeface="Cambria Math" panose="02040503050406030204" pitchFamily="18" charset="0"/>
                                            </a:rPr>
                                            <m:t>𝑖</m:t>
                                          </m:r>
                                        </m:sub>
                                        <m:sup>
                                          <m:r>
                                            <a:rPr lang="en-US" sz="3200" b="0" i="1" smtClean="0">
                                              <a:latin typeface="Cambria Math" panose="02040503050406030204" pitchFamily="18" charset="0"/>
                                            </a:rPr>
                                            <m:t>−</m:t>
                                          </m:r>
                                        </m:sup>
                                      </m:sSubSup>
                                    </m:e>
                                  </m:d>
                                </m:sup>
                              </m:sSup>
                            </m:e>
                          </m:nary>
                        </m:den>
                      </m:f>
                    </m:oMath>
                  </m:oMathPara>
                </a14:m>
                <a:endParaRPr lang="en-US" sz="3200" dirty="0"/>
              </a:p>
            </p:txBody>
          </p:sp>
        </mc:Choice>
        <mc:Fallback xmlns="">
          <p:sp>
            <p:nvSpPr>
              <p:cNvPr id="4" name="TextBox 3">
                <a:extLst>
                  <a:ext uri="{FF2B5EF4-FFF2-40B4-BE49-F238E27FC236}">
                    <a16:creationId xmlns:a16="http://schemas.microsoft.com/office/drawing/2014/main" id="{B57144DD-CA8A-8B4A-8948-975C2358E0AB}"/>
                  </a:ext>
                </a:extLst>
              </p:cNvPr>
              <p:cNvSpPr txBox="1">
                <a:spLocks noRot="1" noChangeAspect="1" noMove="1" noResize="1" noEditPoints="1" noAdjustHandles="1" noChangeArrowheads="1" noChangeShapeType="1" noTextEdit="1"/>
              </p:cNvSpPr>
              <p:nvPr/>
            </p:nvSpPr>
            <p:spPr>
              <a:xfrm>
                <a:off x="769417" y="3123211"/>
                <a:ext cx="7351051" cy="1273490"/>
              </a:xfrm>
              <a:prstGeom prst="rect">
                <a:avLst/>
              </a:prstGeom>
              <a:blipFill>
                <a:blip r:embed="rId5"/>
                <a:stretch>
                  <a:fillRect l="-518" t="-4950" b="-97030"/>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3C2C4BD2-78C8-EA41-A201-B904D02B006E}"/>
              </a:ext>
            </a:extLst>
          </p:cNvPr>
          <p:cNvGrpSpPr/>
          <p:nvPr/>
        </p:nvGrpSpPr>
        <p:grpSpPr>
          <a:xfrm>
            <a:off x="1613481" y="2388905"/>
            <a:ext cx="6275900" cy="492443"/>
            <a:chOff x="2527923" y="2303813"/>
            <a:chExt cx="6275900" cy="492443"/>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A3064E0-3299-9C43-9C2B-1493FAF68293}"/>
                    </a:ext>
                  </a:extLst>
                </p:cNvPr>
                <p:cNvSpPr txBox="1"/>
                <p:nvPr/>
              </p:nvSpPr>
              <p:spPr>
                <a:xfrm>
                  <a:off x="2527923" y="2303813"/>
                  <a:ext cx="352692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𝑡</m:t>
                        </m:r>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𝑡</m:t>
                            </m:r>
                          </m:e>
                          <m:sub>
                            <m:r>
                              <a:rPr lang="en-US" sz="3200" b="0" i="1" smtClean="0">
                                <a:latin typeface="Cambria Math" panose="02040503050406030204" pitchFamily="18" charset="0"/>
                              </a:rPr>
                              <m:t>+</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𝑡</m:t>
                            </m:r>
                          </m:e>
                          <m:sub>
                            <m:r>
                              <a:rPr lang="en-US" sz="3200" b="0" i="1" smtClean="0">
                                <a:latin typeface="Cambria Math" panose="02040503050406030204" pitchFamily="18" charset="0"/>
                              </a:rPr>
                              <m:t>1</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𝑡</m:t>
                            </m:r>
                          </m:e>
                          <m:sub>
                            <m:r>
                              <a:rPr lang="en-US" sz="3200" b="0" i="1" smtClean="0">
                                <a:latin typeface="Cambria Math" panose="02040503050406030204" pitchFamily="18" charset="0"/>
                              </a:rPr>
                              <m:t>2</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𝑡</m:t>
                            </m:r>
                          </m:e>
                          <m:sub>
                            <m:r>
                              <a:rPr lang="en-US" sz="3200" b="0" i="1" smtClean="0">
                                <a:latin typeface="Cambria Math" panose="02040503050406030204" pitchFamily="18" charset="0"/>
                              </a:rPr>
                              <m:t>𝐾</m:t>
                            </m:r>
                          </m:sub>
                        </m:sSub>
                        <m:r>
                          <a:rPr lang="en-US" sz="3200" b="0" i="1" smtClean="0">
                            <a:latin typeface="Cambria Math" panose="02040503050406030204" pitchFamily="18" charset="0"/>
                          </a:rPr>
                          <m:t>~ </m:t>
                        </m:r>
                        <m:r>
                          <a:rPr lang="en-US" sz="3200" b="0" i="1" smtClean="0">
                            <a:latin typeface="Cambria Math" panose="02040503050406030204" pitchFamily="18" charset="0"/>
                          </a:rPr>
                          <m:t>𝑇</m:t>
                        </m:r>
                      </m:oMath>
                    </m:oMathPara>
                  </a14:m>
                  <a:endParaRPr lang="en-US" sz="3200" dirty="0"/>
                </a:p>
              </p:txBody>
            </p:sp>
          </mc:Choice>
          <mc:Fallback xmlns="">
            <p:sp>
              <p:nvSpPr>
                <p:cNvPr id="5" name="TextBox 4">
                  <a:extLst>
                    <a:ext uri="{FF2B5EF4-FFF2-40B4-BE49-F238E27FC236}">
                      <a16:creationId xmlns:a16="http://schemas.microsoft.com/office/drawing/2014/main" id="{0A3064E0-3299-9C43-9C2B-1493FAF68293}"/>
                    </a:ext>
                  </a:extLst>
                </p:cNvPr>
                <p:cNvSpPr txBox="1">
                  <a:spLocks noRot="1" noChangeAspect="1" noMove="1" noResize="1" noEditPoints="1" noAdjustHandles="1" noChangeArrowheads="1" noChangeShapeType="1" noTextEdit="1"/>
                </p:cNvSpPr>
                <p:nvPr/>
              </p:nvSpPr>
              <p:spPr>
                <a:xfrm>
                  <a:off x="2527923" y="2303813"/>
                  <a:ext cx="3526928" cy="492443"/>
                </a:xfrm>
                <a:prstGeom prst="rect">
                  <a:avLst/>
                </a:prstGeom>
                <a:blipFill>
                  <a:blip r:embed="rId6"/>
                  <a:stretch>
                    <a:fillRect l="-1434" t="-5000" r="-1075" b="-3750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22639425-9D3A-134D-8D54-5629DDD245AE}"/>
                </a:ext>
              </a:extLst>
            </p:cNvPr>
            <p:cNvSpPr txBox="1"/>
            <p:nvPr/>
          </p:nvSpPr>
          <p:spPr>
            <a:xfrm>
              <a:off x="6243507" y="2396145"/>
              <a:ext cx="2560316" cy="307777"/>
            </a:xfrm>
            <a:prstGeom prst="rect">
              <a:avLst/>
            </a:prstGeom>
            <a:noFill/>
          </p:spPr>
          <p:txBody>
            <a:bodyPr wrap="none" rtlCol="0">
              <a:spAutoFit/>
            </a:bodyPr>
            <a:lstStyle/>
            <a:p>
              <a:r>
                <a:rPr lang="en-US" dirty="0"/>
                <a:t>set of random transformations</a:t>
              </a:r>
            </a:p>
          </p:txBody>
        </p:sp>
      </p:grpSp>
      <p:sp>
        <p:nvSpPr>
          <p:cNvPr id="9" name="TextBox 8">
            <a:extLst>
              <a:ext uri="{FF2B5EF4-FFF2-40B4-BE49-F238E27FC236}">
                <a16:creationId xmlns:a16="http://schemas.microsoft.com/office/drawing/2014/main" id="{61DDAD1F-1F16-C547-9807-211E39B0C46D}"/>
              </a:ext>
            </a:extLst>
          </p:cNvPr>
          <p:cNvSpPr txBox="1"/>
          <p:nvPr/>
        </p:nvSpPr>
        <p:spPr>
          <a:xfrm>
            <a:off x="3028207" y="4615935"/>
            <a:ext cx="3876382" cy="400110"/>
          </a:xfrm>
          <a:prstGeom prst="rect">
            <a:avLst/>
          </a:prstGeom>
          <a:noFill/>
        </p:spPr>
        <p:txBody>
          <a:bodyPr wrap="none" rtlCol="0">
            <a:spAutoFit/>
          </a:bodyPr>
          <a:lstStyle/>
          <a:p>
            <a:r>
              <a:rPr lang="en-US" sz="2000" dirty="0"/>
              <a:t>Instance Classification Objective</a:t>
            </a:r>
          </a:p>
        </p:txBody>
      </p:sp>
    </p:spTree>
    <p:extLst>
      <p:ext uri="{BB962C8B-B14F-4D97-AF65-F5344CB8AC3E}">
        <p14:creationId xmlns:p14="http://schemas.microsoft.com/office/powerpoint/2010/main" val="283390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90"/>
        <p:cNvGrpSpPr/>
        <p:nvPr/>
      </p:nvGrpSpPr>
      <p:grpSpPr>
        <a:xfrm>
          <a:off x="0" y="0"/>
          <a:ext cx="0" cy="0"/>
          <a:chOff x="0" y="0"/>
          <a:chExt cx="0" cy="0"/>
        </a:xfrm>
      </p:grpSpPr>
      <p:sp>
        <p:nvSpPr>
          <p:cNvPr id="291" name="Google Shape;291;p25"/>
          <p:cNvSpPr txBox="1">
            <a:spLocks noGrp="1"/>
          </p:cNvSpPr>
          <p:nvPr>
            <p:ph type="title"/>
          </p:nvPr>
        </p:nvSpPr>
        <p:spPr>
          <a:xfrm>
            <a:off x="439387" y="479519"/>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Self-Supervised Learning via Contrastive Learning</a:t>
            </a:r>
            <a:endParaRPr sz="2400" dirty="0"/>
          </a:p>
        </p:txBody>
      </p:sp>
      <p:sp>
        <p:nvSpPr>
          <p:cNvPr id="2" name="TextBox 1">
            <a:extLst>
              <a:ext uri="{FF2B5EF4-FFF2-40B4-BE49-F238E27FC236}">
                <a16:creationId xmlns:a16="http://schemas.microsoft.com/office/drawing/2014/main" id="{A4F899E9-24E4-4347-8190-7EF1DF0956E3}"/>
              </a:ext>
            </a:extLst>
          </p:cNvPr>
          <p:cNvSpPr txBox="1"/>
          <p:nvPr/>
        </p:nvSpPr>
        <p:spPr>
          <a:xfrm>
            <a:off x="439387" y="1235033"/>
            <a:ext cx="2315688" cy="338554"/>
          </a:xfrm>
          <a:prstGeom prst="rect">
            <a:avLst/>
          </a:prstGeom>
          <a:noFill/>
        </p:spPr>
        <p:txBody>
          <a:bodyPr wrap="square" rtlCol="0">
            <a:spAutoFit/>
          </a:bodyPr>
          <a:lstStyle/>
          <a:p>
            <a:r>
              <a:rPr lang="en-US" sz="1600" b="1" dirty="0">
                <a:solidFill>
                  <a:schemeClr val="bg1">
                    <a:lumMod val="75000"/>
                  </a:schemeClr>
                </a:solidFill>
              </a:rPr>
              <a:t>Positive Sample Pair</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4067125-CDA9-2A4E-8B3E-422441804BA1}"/>
                  </a:ext>
                </a:extLst>
              </p:cNvPr>
              <p:cNvSpPr txBox="1"/>
              <p:nvPr/>
            </p:nvSpPr>
            <p:spPr>
              <a:xfrm>
                <a:off x="2879765" y="1081144"/>
                <a:ext cx="374333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lumMod val="75000"/>
                            </a:schemeClr>
                          </a:solidFill>
                          <a:latin typeface="Cambria Math" panose="02040503050406030204" pitchFamily="18" charset="0"/>
                        </a:rPr>
                        <m:t>𝑥</m:t>
                      </m:r>
                      <m:r>
                        <a:rPr lang="en-US" sz="3200" b="0" i="1" smtClean="0">
                          <a:solidFill>
                            <a:schemeClr val="bg1">
                              <a:lumMod val="75000"/>
                            </a:schemeClr>
                          </a:solidFill>
                          <a:latin typeface="Cambria Math" panose="02040503050406030204" pitchFamily="18" charset="0"/>
                        </a:rPr>
                        <m:t>=</m:t>
                      </m:r>
                      <m:r>
                        <a:rPr lang="en-US" sz="3200" b="0" i="1" smtClean="0">
                          <a:solidFill>
                            <a:schemeClr val="bg1">
                              <a:lumMod val="75000"/>
                            </a:schemeClr>
                          </a:solidFill>
                          <a:latin typeface="Cambria Math" panose="02040503050406030204" pitchFamily="18" charset="0"/>
                        </a:rPr>
                        <m:t>𝑡</m:t>
                      </m:r>
                      <m:r>
                        <a:rPr lang="en-US" sz="3200" b="0" i="1" smtClean="0">
                          <a:solidFill>
                            <a:schemeClr val="bg1">
                              <a:lumMod val="75000"/>
                            </a:schemeClr>
                          </a:solidFill>
                          <a:latin typeface="Cambria Math" panose="02040503050406030204" pitchFamily="18" charset="0"/>
                        </a:rPr>
                        <m:t>(</m:t>
                      </m:r>
                      <m:r>
                        <a:rPr lang="en-US" sz="3200" b="0" i="1" smtClean="0">
                          <a:solidFill>
                            <a:schemeClr val="bg1">
                              <a:lumMod val="75000"/>
                            </a:schemeClr>
                          </a:solidFill>
                          <a:latin typeface="Cambria Math" panose="02040503050406030204" pitchFamily="18" charset="0"/>
                        </a:rPr>
                        <m:t>𝑥</m:t>
                      </m:r>
                      <m:r>
                        <a:rPr lang="en-US" sz="3200" b="0" i="1" smtClean="0">
                          <a:solidFill>
                            <a:schemeClr val="bg1">
                              <a:lumMod val="75000"/>
                            </a:schemeClr>
                          </a:solidFill>
                          <a:latin typeface="Cambria Math" panose="02040503050406030204" pitchFamily="18" charset="0"/>
                        </a:rPr>
                        <m:t>), </m:t>
                      </m:r>
                      <m:sSub>
                        <m:sSubPr>
                          <m:ctrlPr>
                            <a:rPr lang="en-US" sz="3200" b="0" i="1" smtClean="0">
                              <a:solidFill>
                                <a:schemeClr val="bg1">
                                  <a:lumMod val="75000"/>
                                </a:schemeClr>
                              </a:solidFill>
                              <a:latin typeface="Cambria Math" panose="02040503050406030204" pitchFamily="18" charset="0"/>
                            </a:rPr>
                          </m:ctrlPr>
                        </m:sSubPr>
                        <m:e>
                          <m:sSup>
                            <m:sSupPr>
                              <m:ctrlPr>
                                <a:rPr lang="en-US" sz="3200" b="0" i="1" smtClean="0">
                                  <a:solidFill>
                                    <a:schemeClr val="bg1">
                                      <a:lumMod val="75000"/>
                                    </a:schemeClr>
                                  </a:solidFill>
                                  <a:latin typeface="Cambria Math" panose="02040503050406030204" pitchFamily="18" charset="0"/>
                                </a:rPr>
                              </m:ctrlPr>
                            </m:sSupPr>
                            <m:e>
                              <m:r>
                                <a:rPr lang="en-US" sz="3200" b="0" i="1" smtClean="0">
                                  <a:solidFill>
                                    <a:schemeClr val="bg1">
                                      <a:lumMod val="75000"/>
                                    </a:schemeClr>
                                  </a:solidFill>
                                  <a:latin typeface="Cambria Math" panose="02040503050406030204" pitchFamily="18" charset="0"/>
                                </a:rPr>
                                <m:t>𝑥</m:t>
                              </m:r>
                            </m:e>
                            <m:sup>
                              <m:r>
                                <a:rPr lang="en-US" sz="3200" b="0" i="1" smtClean="0">
                                  <a:solidFill>
                                    <a:schemeClr val="bg1">
                                      <a:lumMod val="75000"/>
                                    </a:schemeClr>
                                  </a:solidFill>
                                  <a:latin typeface="Cambria Math" panose="02040503050406030204" pitchFamily="18" charset="0"/>
                                </a:rPr>
                                <m:t>+</m:t>
                              </m:r>
                            </m:sup>
                          </m:sSup>
                          <m:r>
                            <a:rPr lang="en-US" sz="3200" b="0" i="1" smtClean="0">
                              <a:solidFill>
                                <a:schemeClr val="bg1">
                                  <a:lumMod val="75000"/>
                                </a:schemeClr>
                              </a:solidFill>
                              <a:latin typeface="Cambria Math" panose="02040503050406030204" pitchFamily="18" charset="0"/>
                            </a:rPr>
                            <m:t>=</m:t>
                          </m:r>
                          <m:r>
                            <a:rPr lang="en-US" sz="3200" b="0" i="1" smtClean="0">
                              <a:solidFill>
                                <a:schemeClr val="bg1">
                                  <a:lumMod val="75000"/>
                                </a:schemeClr>
                              </a:solidFill>
                              <a:latin typeface="Cambria Math" panose="02040503050406030204" pitchFamily="18" charset="0"/>
                            </a:rPr>
                            <m:t>𝑡</m:t>
                          </m:r>
                        </m:e>
                        <m:sub>
                          <m:r>
                            <a:rPr lang="en-US" sz="3200" b="0" i="1" smtClean="0">
                              <a:solidFill>
                                <a:schemeClr val="bg1">
                                  <a:lumMod val="75000"/>
                                </a:schemeClr>
                              </a:solidFill>
                              <a:latin typeface="Cambria Math" panose="02040503050406030204" pitchFamily="18" charset="0"/>
                            </a:rPr>
                            <m:t>+</m:t>
                          </m:r>
                        </m:sub>
                      </m:sSub>
                      <m:r>
                        <a:rPr lang="en-US" sz="3200" b="0" i="1" smtClean="0">
                          <a:solidFill>
                            <a:schemeClr val="bg1">
                              <a:lumMod val="75000"/>
                            </a:schemeClr>
                          </a:solidFill>
                          <a:latin typeface="Cambria Math" panose="02040503050406030204" pitchFamily="18" charset="0"/>
                        </a:rPr>
                        <m:t>(</m:t>
                      </m:r>
                      <m:r>
                        <a:rPr lang="en-US" sz="3200" b="0" i="1" smtClean="0">
                          <a:solidFill>
                            <a:schemeClr val="bg1">
                              <a:lumMod val="75000"/>
                            </a:schemeClr>
                          </a:solidFill>
                          <a:latin typeface="Cambria Math" panose="02040503050406030204" pitchFamily="18" charset="0"/>
                        </a:rPr>
                        <m:t>𝑥</m:t>
                      </m:r>
                      <m:r>
                        <a:rPr lang="en-US" sz="3200" b="0" i="1" smtClean="0">
                          <a:solidFill>
                            <a:schemeClr val="bg1">
                              <a:lumMod val="75000"/>
                            </a:schemeClr>
                          </a:solidFill>
                          <a:latin typeface="Cambria Math" panose="02040503050406030204" pitchFamily="18" charset="0"/>
                        </a:rPr>
                        <m:t>)</m:t>
                      </m:r>
                    </m:oMath>
                  </m:oMathPara>
                </a14:m>
                <a:endParaRPr lang="en-US" sz="3200" dirty="0">
                  <a:solidFill>
                    <a:schemeClr val="bg1">
                      <a:lumMod val="75000"/>
                    </a:schemeClr>
                  </a:solidFill>
                </a:endParaRPr>
              </a:p>
            </p:txBody>
          </p:sp>
        </mc:Choice>
        <mc:Fallback xmlns="">
          <p:sp>
            <p:nvSpPr>
              <p:cNvPr id="3" name="TextBox 2">
                <a:extLst>
                  <a:ext uri="{FF2B5EF4-FFF2-40B4-BE49-F238E27FC236}">
                    <a16:creationId xmlns:a16="http://schemas.microsoft.com/office/drawing/2014/main" id="{14067125-CDA9-2A4E-8B3E-422441804BA1}"/>
                  </a:ext>
                </a:extLst>
              </p:cNvPr>
              <p:cNvSpPr txBox="1">
                <a:spLocks noRot="1" noChangeAspect="1" noMove="1" noResize="1" noEditPoints="1" noAdjustHandles="1" noChangeArrowheads="1" noChangeShapeType="1" noTextEdit="1"/>
              </p:cNvSpPr>
              <p:nvPr/>
            </p:nvSpPr>
            <p:spPr>
              <a:xfrm>
                <a:off x="2879765" y="1081144"/>
                <a:ext cx="3743332" cy="492443"/>
              </a:xfrm>
              <a:prstGeom prst="rect">
                <a:avLst/>
              </a:prstGeom>
              <a:blipFill>
                <a:blip r:embed="rId3"/>
                <a:stretch>
                  <a:fillRect l="-676" r="-2703" b="-3500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D2B98081-A571-F745-BC0C-0341111216A9}"/>
              </a:ext>
            </a:extLst>
          </p:cNvPr>
          <p:cNvSpPr txBox="1"/>
          <p:nvPr/>
        </p:nvSpPr>
        <p:spPr>
          <a:xfrm>
            <a:off x="439387" y="1756401"/>
            <a:ext cx="2315688" cy="338554"/>
          </a:xfrm>
          <a:prstGeom prst="rect">
            <a:avLst/>
          </a:prstGeom>
          <a:noFill/>
        </p:spPr>
        <p:txBody>
          <a:bodyPr wrap="square" rtlCol="0">
            <a:spAutoFit/>
          </a:bodyPr>
          <a:lstStyle/>
          <a:p>
            <a:r>
              <a:rPr lang="en-US" sz="1600" b="1" dirty="0">
                <a:solidFill>
                  <a:schemeClr val="bg1">
                    <a:lumMod val="75000"/>
                  </a:schemeClr>
                </a:solidFill>
              </a:rPr>
              <a:t>Negative Samples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81B8EA-7D6E-8744-A3C7-8B2A9BA938FD}"/>
                  </a:ext>
                </a:extLst>
              </p:cNvPr>
              <p:cNvSpPr txBox="1"/>
              <p:nvPr/>
            </p:nvSpPr>
            <p:spPr>
              <a:xfrm>
                <a:off x="2547260" y="1690112"/>
                <a:ext cx="661527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solidFill>
                                <a:schemeClr val="bg1">
                                  <a:lumMod val="75000"/>
                                </a:schemeClr>
                              </a:solidFill>
                              <a:latin typeface="Cambria Math" panose="02040503050406030204" pitchFamily="18" charset="0"/>
                            </a:rPr>
                          </m:ctrlPr>
                        </m:sSubSupPr>
                        <m:e>
                          <m:r>
                            <a:rPr lang="en-US" sz="2800" i="1">
                              <a:solidFill>
                                <a:schemeClr val="bg1">
                                  <a:lumMod val="75000"/>
                                </a:schemeClr>
                              </a:solidFill>
                              <a:latin typeface="Cambria Math" panose="02040503050406030204" pitchFamily="18" charset="0"/>
                            </a:rPr>
                            <m:t>𝑥</m:t>
                          </m:r>
                        </m:e>
                        <m:sub>
                          <m:r>
                            <a:rPr lang="en-US" sz="2800" i="1">
                              <a:solidFill>
                                <a:schemeClr val="bg1">
                                  <a:lumMod val="75000"/>
                                </a:schemeClr>
                              </a:solidFill>
                              <a:latin typeface="Cambria Math" panose="02040503050406030204" pitchFamily="18" charset="0"/>
                            </a:rPr>
                            <m:t>1</m:t>
                          </m:r>
                        </m:sub>
                        <m:sup>
                          <m:r>
                            <a:rPr lang="en-US" sz="2800" i="1">
                              <a:solidFill>
                                <a:schemeClr val="bg1">
                                  <a:lumMod val="75000"/>
                                </a:schemeClr>
                              </a:solidFill>
                              <a:latin typeface="Cambria Math" panose="02040503050406030204" pitchFamily="18" charset="0"/>
                            </a:rPr>
                            <m:t>−</m:t>
                          </m:r>
                        </m:sup>
                      </m:sSubSup>
                      <m:r>
                        <a:rPr lang="en-US" sz="2800" b="0" i="1" smtClean="0">
                          <a:solidFill>
                            <a:schemeClr val="bg1">
                              <a:lumMod val="75000"/>
                            </a:schemeClr>
                          </a:solidFill>
                          <a:latin typeface="Cambria Math" panose="02040503050406030204" pitchFamily="18" charset="0"/>
                        </a:rPr>
                        <m:t>=</m:t>
                      </m:r>
                      <m:sSub>
                        <m:sSubPr>
                          <m:ctrlPr>
                            <a:rPr lang="en-US" sz="2800" b="0" i="1" smtClean="0">
                              <a:solidFill>
                                <a:schemeClr val="bg1">
                                  <a:lumMod val="75000"/>
                                </a:schemeClr>
                              </a:solidFill>
                              <a:latin typeface="Cambria Math" panose="02040503050406030204" pitchFamily="18" charset="0"/>
                            </a:rPr>
                          </m:ctrlPr>
                        </m:sSubPr>
                        <m:e>
                          <m:r>
                            <a:rPr lang="en-US" sz="2800" b="0" i="1" smtClean="0">
                              <a:solidFill>
                                <a:schemeClr val="bg1">
                                  <a:lumMod val="75000"/>
                                </a:schemeClr>
                              </a:solidFill>
                              <a:latin typeface="Cambria Math" panose="02040503050406030204" pitchFamily="18" charset="0"/>
                            </a:rPr>
                            <m:t>𝑡</m:t>
                          </m:r>
                        </m:e>
                        <m:sub>
                          <m:r>
                            <a:rPr lang="en-US" sz="2800" b="0" i="1" smtClean="0">
                              <a:solidFill>
                                <a:schemeClr val="bg1">
                                  <a:lumMod val="75000"/>
                                </a:schemeClr>
                              </a:solidFill>
                              <a:latin typeface="Cambria Math" panose="02040503050406030204" pitchFamily="18" charset="0"/>
                            </a:rPr>
                            <m:t>1</m:t>
                          </m:r>
                        </m:sub>
                      </m:sSub>
                      <m:r>
                        <a:rPr lang="en-US" sz="2800" b="0" i="1" smtClean="0">
                          <a:solidFill>
                            <a:schemeClr val="bg1">
                              <a:lumMod val="75000"/>
                            </a:schemeClr>
                          </a:solidFill>
                          <a:latin typeface="Cambria Math" panose="02040503050406030204" pitchFamily="18" charset="0"/>
                        </a:rPr>
                        <m:t>(</m:t>
                      </m:r>
                      <m:sSub>
                        <m:sSubPr>
                          <m:ctrlPr>
                            <a:rPr lang="en-US" sz="2800" b="0" i="1" smtClean="0">
                              <a:solidFill>
                                <a:schemeClr val="bg1">
                                  <a:lumMod val="75000"/>
                                </a:schemeClr>
                              </a:solidFill>
                              <a:latin typeface="Cambria Math" panose="02040503050406030204" pitchFamily="18" charset="0"/>
                            </a:rPr>
                          </m:ctrlPr>
                        </m:sSubPr>
                        <m:e>
                          <m:r>
                            <a:rPr lang="en-US" sz="2800" b="0" i="1" smtClean="0">
                              <a:solidFill>
                                <a:schemeClr val="bg1">
                                  <a:lumMod val="75000"/>
                                </a:schemeClr>
                              </a:solidFill>
                              <a:latin typeface="Cambria Math" panose="02040503050406030204" pitchFamily="18" charset="0"/>
                            </a:rPr>
                            <m:t>𝑥</m:t>
                          </m:r>
                        </m:e>
                        <m:sub>
                          <m:r>
                            <a:rPr lang="en-US" sz="2800" b="0" i="1" smtClean="0">
                              <a:solidFill>
                                <a:schemeClr val="bg1">
                                  <a:lumMod val="75000"/>
                                </a:schemeClr>
                              </a:solidFill>
                              <a:latin typeface="Cambria Math" panose="02040503050406030204" pitchFamily="18" charset="0"/>
                            </a:rPr>
                            <m:t>1</m:t>
                          </m:r>
                        </m:sub>
                      </m:sSub>
                      <m:r>
                        <a:rPr lang="en-US" sz="2800" b="0" i="1" smtClean="0">
                          <a:solidFill>
                            <a:schemeClr val="bg1">
                              <a:lumMod val="75000"/>
                            </a:schemeClr>
                          </a:solidFill>
                          <a:latin typeface="Cambria Math" panose="02040503050406030204" pitchFamily="18" charset="0"/>
                        </a:rPr>
                        <m:t>),</m:t>
                      </m:r>
                      <m:sSubSup>
                        <m:sSubSupPr>
                          <m:ctrlPr>
                            <a:rPr lang="en-US" sz="2800" i="1">
                              <a:solidFill>
                                <a:schemeClr val="bg1">
                                  <a:lumMod val="75000"/>
                                </a:schemeClr>
                              </a:solidFill>
                              <a:latin typeface="Cambria Math" panose="02040503050406030204" pitchFamily="18" charset="0"/>
                            </a:rPr>
                          </m:ctrlPr>
                        </m:sSubSupPr>
                        <m:e>
                          <m:r>
                            <a:rPr lang="en-US" sz="2800" i="1">
                              <a:solidFill>
                                <a:schemeClr val="bg1">
                                  <a:lumMod val="75000"/>
                                </a:schemeClr>
                              </a:solidFill>
                              <a:latin typeface="Cambria Math" panose="02040503050406030204" pitchFamily="18" charset="0"/>
                            </a:rPr>
                            <m:t>𝑥</m:t>
                          </m:r>
                        </m:e>
                        <m:sub>
                          <m:r>
                            <a:rPr lang="en-US" sz="2800" b="0" i="1" smtClean="0">
                              <a:solidFill>
                                <a:schemeClr val="bg1">
                                  <a:lumMod val="75000"/>
                                </a:schemeClr>
                              </a:solidFill>
                              <a:latin typeface="Cambria Math" panose="02040503050406030204" pitchFamily="18" charset="0"/>
                            </a:rPr>
                            <m:t>2</m:t>
                          </m:r>
                        </m:sub>
                        <m:sup>
                          <m:r>
                            <a:rPr lang="en-US" sz="2800" i="1">
                              <a:solidFill>
                                <a:schemeClr val="bg1">
                                  <a:lumMod val="75000"/>
                                </a:schemeClr>
                              </a:solidFill>
                              <a:latin typeface="Cambria Math" panose="02040503050406030204" pitchFamily="18" charset="0"/>
                            </a:rPr>
                            <m:t>−</m:t>
                          </m:r>
                        </m:sup>
                      </m:sSubSup>
                      <m:r>
                        <a:rPr lang="en-US" sz="2800" i="1">
                          <a:solidFill>
                            <a:schemeClr val="bg1">
                              <a:lumMod val="75000"/>
                            </a:schemeClr>
                          </a:solidFill>
                          <a:latin typeface="Cambria Math" panose="02040503050406030204" pitchFamily="18" charset="0"/>
                        </a:rPr>
                        <m:t>=</m:t>
                      </m:r>
                      <m:sSub>
                        <m:sSubPr>
                          <m:ctrlPr>
                            <a:rPr lang="en-US" sz="2800" b="0" i="1" smtClean="0">
                              <a:solidFill>
                                <a:schemeClr val="bg1">
                                  <a:lumMod val="75000"/>
                                </a:schemeClr>
                              </a:solidFill>
                              <a:latin typeface="Cambria Math" panose="02040503050406030204" pitchFamily="18" charset="0"/>
                            </a:rPr>
                          </m:ctrlPr>
                        </m:sSubPr>
                        <m:e>
                          <m:r>
                            <a:rPr lang="en-US" sz="2800" b="0" i="1" smtClean="0">
                              <a:solidFill>
                                <a:schemeClr val="bg1">
                                  <a:lumMod val="75000"/>
                                </a:schemeClr>
                              </a:solidFill>
                              <a:latin typeface="Cambria Math" panose="02040503050406030204" pitchFamily="18" charset="0"/>
                            </a:rPr>
                            <m:t>𝑡</m:t>
                          </m:r>
                        </m:e>
                        <m:sub>
                          <m:r>
                            <a:rPr lang="en-US" sz="2800" b="0" i="1" smtClean="0">
                              <a:solidFill>
                                <a:schemeClr val="bg1">
                                  <a:lumMod val="75000"/>
                                </a:schemeClr>
                              </a:solidFill>
                              <a:latin typeface="Cambria Math" panose="02040503050406030204" pitchFamily="18" charset="0"/>
                            </a:rPr>
                            <m:t>2</m:t>
                          </m:r>
                        </m:sub>
                      </m:sSub>
                      <m:r>
                        <a:rPr lang="en-US" sz="2800" b="0" i="1" smtClean="0">
                          <a:solidFill>
                            <a:schemeClr val="bg1">
                              <a:lumMod val="75000"/>
                            </a:schemeClr>
                          </a:solidFill>
                          <a:latin typeface="Cambria Math" panose="02040503050406030204" pitchFamily="18" charset="0"/>
                        </a:rPr>
                        <m:t>(</m:t>
                      </m:r>
                      <m:sSub>
                        <m:sSubPr>
                          <m:ctrlPr>
                            <a:rPr lang="en-US" sz="2800" b="0" i="1" smtClean="0">
                              <a:solidFill>
                                <a:schemeClr val="bg1">
                                  <a:lumMod val="75000"/>
                                </a:schemeClr>
                              </a:solidFill>
                              <a:latin typeface="Cambria Math" panose="02040503050406030204" pitchFamily="18" charset="0"/>
                            </a:rPr>
                          </m:ctrlPr>
                        </m:sSubPr>
                        <m:e>
                          <m:r>
                            <a:rPr lang="en-US" sz="2800" b="0" i="1" smtClean="0">
                              <a:solidFill>
                                <a:schemeClr val="bg1">
                                  <a:lumMod val="75000"/>
                                </a:schemeClr>
                              </a:solidFill>
                              <a:latin typeface="Cambria Math" panose="02040503050406030204" pitchFamily="18" charset="0"/>
                            </a:rPr>
                            <m:t>𝑥</m:t>
                          </m:r>
                        </m:e>
                        <m:sub>
                          <m:r>
                            <a:rPr lang="en-US" sz="2800" b="0" i="1" smtClean="0">
                              <a:solidFill>
                                <a:schemeClr val="bg1">
                                  <a:lumMod val="75000"/>
                                </a:schemeClr>
                              </a:solidFill>
                              <a:latin typeface="Cambria Math" panose="02040503050406030204" pitchFamily="18" charset="0"/>
                            </a:rPr>
                            <m:t>2</m:t>
                          </m:r>
                        </m:sub>
                      </m:sSub>
                      <m:r>
                        <a:rPr lang="en-US" sz="2800" b="0" i="1" smtClean="0">
                          <a:solidFill>
                            <a:schemeClr val="bg1">
                              <a:lumMod val="75000"/>
                            </a:schemeClr>
                          </a:solidFill>
                          <a:latin typeface="Cambria Math" panose="02040503050406030204" pitchFamily="18" charset="0"/>
                        </a:rPr>
                        <m:t>)</m:t>
                      </m:r>
                      <m:r>
                        <a:rPr lang="en-US" sz="2800" i="1">
                          <a:solidFill>
                            <a:schemeClr val="bg1">
                              <a:lumMod val="75000"/>
                            </a:schemeClr>
                          </a:solidFill>
                          <a:latin typeface="Cambria Math" panose="02040503050406030204" pitchFamily="18" charset="0"/>
                        </a:rPr>
                        <m:t>,</m:t>
                      </m:r>
                      <m:r>
                        <a:rPr lang="en-US" sz="2800" b="0" i="1" smtClean="0">
                          <a:solidFill>
                            <a:schemeClr val="bg1">
                              <a:lumMod val="75000"/>
                            </a:schemeClr>
                          </a:solidFill>
                          <a:latin typeface="Cambria Math" panose="02040503050406030204" pitchFamily="18" charset="0"/>
                        </a:rPr>
                        <m:t>…, </m:t>
                      </m:r>
                      <m:sSub>
                        <m:sSubPr>
                          <m:ctrlPr>
                            <a:rPr lang="en-US" sz="2800" b="0" i="1" smtClean="0">
                              <a:solidFill>
                                <a:schemeClr val="bg1">
                                  <a:lumMod val="75000"/>
                                </a:schemeClr>
                              </a:solidFill>
                              <a:latin typeface="Cambria Math" panose="02040503050406030204" pitchFamily="18" charset="0"/>
                            </a:rPr>
                          </m:ctrlPr>
                        </m:sSubPr>
                        <m:e>
                          <m:sSubSup>
                            <m:sSubSupPr>
                              <m:ctrlPr>
                                <a:rPr lang="en-US" sz="2800" i="1">
                                  <a:solidFill>
                                    <a:schemeClr val="bg1">
                                      <a:lumMod val="75000"/>
                                    </a:schemeClr>
                                  </a:solidFill>
                                  <a:latin typeface="Cambria Math" panose="02040503050406030204" pitchFamily="18" charset="0"/>
                                </a:rPr>
                              </m:ctrlPr>
                            </m:sSubSupPr>
                            <m:e>
                              <m:r>
                                <a:rPr lang="en-US" sz="2800" i="1">
                                  <a:solidFill>
                                    <a:schemeClr val="bg1">
                                      <a:lumMod val="75000"/>
                                    </a:schemeClr>
                                  </a:solidFill>
                                  <a:latin typeface="Cambria Math" panose="02040503050406030204" pitchFamily="18" charset="0"/>
                                </a:rPr>
                                <m:t>𝑥</m:t>
                              </m:r>
                            </m:e>
                            <m:sub>
                              <m:r>
                                <a:rPr lang="en-US" sz="2800" i="1">
                                  <a:solidFill>
                                    <a:schemeClr val="bg1">
                                      <a:lumMod val="75000"/>
                                    </a:schemeClr>
                                  </a:solidFill>
                                  <a:latin typeface="Cambria Math" panose="02040503050406030204" pitchFamily="18" charset="0"/>
                                </a:rPr>
                                <m:t>𝐾</m:t>
                              </m:r>
                            </m:sub>
                            <m:sup>
                              <m:r>
                                <a:rPr lang="en-US" sz="2800" i="1">
                                  <a:solidFill>
                                    <a:schemeClr val="bg1">
                                      <a:lumMod val="75000"/>
                                    </a:schemeClr>
                                  </a:solidFill>
                                  <a:latin typeface="Cambria Math" panose="02040503050406030204" pitchFamily="18" charset="0"/>
                                </a:rPr>
                                <m:t>−</m:t>
                              </m:r>
                            </m:sup>
                          </m:sSubSup>
                          <m:r>
                            <a:rPr lang="en-US" sz="2800" b="0" i="1" smtClean="0">
                              <a:solidFill>
                                <a:schemeClr val="bg1">
                                  <a:lumMod val="75000"/>
                                </a:schemeClr>
                              </a:solidFill>
                              <a:latin typeface="Cambria Math" panose="02040503050406030204" pitchFamily="18" charset="0"/>
                            </a:rPr>
                            <m:t>=</m:t>
                          </m:r>
                          <m:r>
                            <a:rPr lang="en-US" sz="2800" b="0" i="1" smtClean="0">
                              <a:solidFill>
                                <a:schemeClr val="bg1">
                                  <a:lumMod val="75000"/>
                                </a:schemeClr>
                              </a:solidFill>
                              <a:latin typeface="Cambria Math" panose="02040503050406030204" pitchFamily="18" charset="0"/>
                            </a:rPr>
                            <m:t>𝑡</m:t>
                          </m:r>
                        </m:e>
                        <m:sub>
                          <m:r>
                            <a:rPr lang="en-US" sz="2800" b="0" i="1" smtClean="0">
                              <a:solidFill>
                                <a:schemeClr val="bg1">
                                  <a:lumMod val="75000"/>
                                </a:schemeClr>
                              </a:solidFill>
                              <a:latin typeface="Cambria Math" panose="02040503050406030204" pitchFamily="18" charset="0"/>
                            </a:rPr>
                            <m:t>𝐾</m:t>
                          </m:r>
                        </m:sub>
                      </m:sSub>
                      <m:r>
                        <a:rPr lang="en-US" sz="2800" b="0" i="1" smtClean="0">
                          <a:solidFill>
                            <a:schemeClr val="bg1">
                              <a:lumMod val="75000"/>
                            </a:schemeClr>
                          </a:solidFill>
                          <a:latin typeface="Cambria Math" panose="02040503050406030204" pitchFamily="18" charset="0"/>
                        </a:rPr>
                        <m:t>(</m:t>
                      </m:r>
                      <m:sSub>
                        <m:sSubPr>
                          <m:ctrlPr>
                            <a:rPr lang="en-US" sz="2800" b="0" i="1" smtClean="0">
                              <a:solidFill>
                                <a:schemeClr val="bg1">
                                  <a:lumMod val="75000"/>
                                </a:schemeClr>
                              </a:solidFill>
                              <a:latin typeface="Cambria Math" panose="02040503050406030204" pitchFamily="18" charset="0"/>
                            </a:rPr>
                          </m:ctrlPr>
                        </m:sSubPr>
                        <m:e>
                          <m:r>
                            <a:rPr lang="en-US" sz="2800" b="0" i="1" smtClean="0">
                              <a:solidFill>
                                <a:schemeClr val="bg1">
                                  <a:lumMod val="75000"/>
                                </a:schemeClr>
                              </a:solidFill>
                              <a:latin typeface="Cambria Math" panose="02040503050406030204" pitchFamily="18" charset="0"/>
                            </a:rPr>
                            <m:t>𝑥</m:t>
                          </m:r>
                        </m:e>
                        <m:sub>
                          <m:r>
                            <a:rPr lang="en-US" sz="2800" b="0" i="1" smtClean="0">
                              <a:solidFill>
                                <a:schemeClr val="bg1">
                                  <a:lumMod val="75000"/>
                                </a:schemeClr>
                              </a:solidFill>
                              <a:latin typeface="Cambria Math" panose="02040503050406030204" pitchFamily="18" charset="0"/>
                            </a:rPr>
                            <m:t>𝐾</m:t>
                          </m:r>
                        </m:sub>
                      </m:sSub>
                      <m:r>
                        <a:rPr lang="en-US" sz="2800" b="0" i="1" smtClean="0">
                          <a:solidFill>
                            <a:schemeClr val="bg1">
                              <a:lumMod val="75000"/>
                            </a:schemeClr>
                          </a:solidFill>
                          <a:latin typeface="Cambria Math" panose="02040503050406030204" pitchFamily="18" charset="0"/>
                        </a:rPr>
                        <m:t>)</m:t>
                      </m:r>
                    </m:oMath>
                  </m:oMathPara>
                </a14:m>
                <a:endParaRPr lang="en-US" sz="2800" dirty="0">
                  <a:solidFill>
                    <a:schemeClr val="bg1">
                      <a:lumMod val="75000"/>
                    </a:schemeClr>
                  </a:solidFill>
                </a:endParaRPr>
              </a:p>
            </p:txBody>
          </p:sp>
        </mc:Choice>
        <mc:Fallback xmlns="">
          <p:sp>
            <p:nvSpPr>
              <p:cNvPr id="8" name="TextBox 7">
                <a:extLst>
                  <a:ext uri="{FF2B5EF4-FFF2-40B4-BE49-F238E27FC236}">
                    <a16:creationId xmlns:a16="http://schemas.microsoft.com/office/drawing/2014/main" id="{3281B8EA-7D6E-8744-A3C7-8B2A9BA938FD}"/>
                  </a:ext>
                </a:extLst>
              </p:cNvPr>
              <p:cNvSpPr txBox="1">
                <a:spLocks noRot="1" noChangeAspect="1" noMove="1" noResize="1" noEditPoints="1" noAdjustHandles="1" noChangeArrowheads="1" noChangeShapeType="1" noTextEdit="1"/>
              </p:cNvSpPr>
              <p:nvPr/>
            </p:nvSpPr>
            <p:spPr>
              <a:xfrm>
                <a:off x="2547260" y="1690112"/>
                <a:ext cx="6615272" cy="430887"/>
              </a:xfrm>
              <a:prstGeom prst="rect">
                <a:avLst/>
              </a:prstGeom>
              <a:blipFill>
                <a:blip r:embed="rId4"/>
                <a:stretch>
                  <a:fillRect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57144DD-CA8A-8B4A-8948-975C2358E0AB}"/>
                  </a:ext>
                </a:extLst>
              </p:cNvPr>
              <p:cNvSpPr txBox="1"/>
              <p:nvPr/>
            </p:nvSpPr>
            <p:spPr>
              <a:xfrm>
                <a:off x="769417" y="3123211"/>
                <a:ext cx="7351051" cy="12734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lumMod val="75000"/>
                            </a:schemeClr>
                          </a:solidFill>
                          <a:latin typeface="Cambria Math" panose="02040503050406030204" pitchFamily="18" charset="0"/>
                        </a:rPr>
                        <m:t>𝐿</m:t>
                      </m:r>
                      <m:r>
                        <a:rPr lang="en-US" sz="3200" b="0" i="1" smtClean="0">
                          <a:solidFill>
                            <a:schemeClr val="bg1">
                              <a:lumMod val="75000"/>
                            </a:schemeClr>
                          </a:solidFill>
                          <a:latin typeface="Cambria Math" panose="02040503050406030204" pitchFamily="18" charset="0"/>
                        </a:rPr>
                        <m:t>(</m:t>
                      </m:r>
                      <m:r>
                        <a:rPr lang="en-US" sz="3200" b="0" i="1" smtClean="0">
                          <a:solidFill>
                            <a:schemeClr val="bg1">
                              <a:lumMod val="75000"/>
                            </a:schemeClr>
                          </a:solidFill>
                          <a:latin typeface="Cambria Math" panose="02040503050406030204" pitchFamily="18" charset="0"/>
                        </a:rPr>
                        <m:t>𝜃</m:t>
                      </m:r>
                      <m:r>
                        <a:rPr lang="en-US" sz="3200" b="0" i="1" smtClean="0">
                          <a:solidFill>
                            <a:schemeClr val="bg1">
                              <a:lumMod val="75000"/>
                            </a:schemeClr>
                          </a:solidFill>
                          <a:latin typeface="Cambria Math" panose="02040503050406030204" pitchFamily="18" charset="0"/>
                        </a:rPr>
                        <m:t>)= </m:t>
                      </m:r>
                      <m:f>
                        <m:fPr>
                          <m:ctrlPr>
                            <a:rPr lang="en-US" sz="3200" b="0" i="1" smtClean="0">
                              <a:solidFill>
                                <a:schemeClr val="bg1">
                                  <a:lumMod val="75000"/>
                                </a:schemeClr>
                              </a:solidFill>
                              <a:latin typeface="Cambria Math" panose="02040503050406030204" pitchFamily="18" charset="0"/>
                            </a:rPr>
                          </m:ctrlPr>
                        </m:fPr>
                        <m:num>
                          <m:sSup>
                            <m:sSupPr>
                              <m:ctrlPr>
                                <a:rPr lang="en-US" sz="3200" b="0" i="1" smtClean="0">
                                  <a:solidFill>
                                    <a:schemeClr val="bg1">
                                      <a:lumMod val="75000"/>
                                    </a:schemeClr>
                                  </a:solidFill>
                                  <a:latin typeface="Cambria Math" panose="02040503050406030204" pitchFamily="18" charset="0"/>
                                </a:rPr>
                              </m:ctrlPr>
                            </m:sSupPr>
                            <m:e>
                              <m:r>
                                <a:rPr lang="en-US" sz="3200" b="0" i="1" smtClean="0">
                                  <a:solidFill>
                                    <a:schemeClr val="bg1">
                                      <a:lumMod val="75000"/>
                                    </a:schemeClr>
                                  </a:solidFill>
                                  <a:latin typeface="Cambria Math" panose="02040503050406030204" pitchFamily="18" charset="0"/>
                                </a:rPr>
                                <m:t>𝑒</m:t>
                              </m:r>
                            </m:e>
                            <m:sup>
                              <m:sSub>
                                <m:sSubPr>
                                  <m:ctrlPr>
                                    <a:rPr lang="en-US" sz="3200" b="0" i="1" smtClean="0">
                                      <a:solidFill>
                                        <a:schemeClr val="bg1">
                                          <a:lumMod val="75000"/>
                                        </a:schemeClr>
                                      </a:solidFill>
                                      <a:latin typeface="Cambria Math" panose="02040503050406030204" pitchFamily="18" charset="0"/>
                                    </a:rPr>
                                  </m:ctrlPr>
                                </m:sSubPr>
                                <m:e>
                                  <m:r>
                                    <a:rPr lang="en-US" sz="3200" b="0" i="1" smtClean="0">
                                      <a:solidFill>
                                        <a:schemeClr val="bg1">
                                          <a:lumMod val="75000"/>
                                        </a:schemeClr>
                                      </a:solidFill>
                                      <a:latin typeface="Cambria Math" panose="02040503050406030204" pitchFamily="18" charset="0"/>
                                    </a:rPr>
                                    <m:t>𝑓</m:t>
                                  </m:r>
                                </m:e>
                                <m:sub>
                                  <m:r>
                                    <a:rPr lang="en-US" sz="3200" b="0" i="1" smtClean="0">
                                      <a:solidFill>
                                        <a:schemeClr val="bg1">
                                          <a:lumMod val="75000"/>
                                        </a:schemeClr>
                                      </a:solidFill>
                                      <a:latin typeface="Cambria Math" panose="02040503050406030204" pitchFamily="18" charset="0"/>
                                    </a:rPr>
                                    <m:t>𝜃</m:t>
                                  </m:r>
                                </m:sub>
                              </m:sSub>
                              <m:sSup>
                                <m:sSupPr>
                                  <m:ctrlPr>
                                    <a:rPr lang="en-US" sz="3200" b="0" i="1" smtClean="0">
                                      <a:solidFill>
                                        <a:schemeClr val="bg1">
                                          <a:lumMod val="75000"/>
                                        </a:schemeClr>
                                      </a:solidFill>
                                      <a:latin typeface="Cambria Math" panose="02040503050406030204" pitchFamily="18" charset="0"/>
                                    </a:rPr>
                                  </m:ctrlPr>
                                </m:sSupPr>
                                <m:e>
                                  <m:d>
                                    <m:dPr>
                                      <m:ctrlPr>
                                        <a:rPr lang="en-US" sz="3200" b="0" i="1" smtClean="0">
                                          <a:solidFill>
                                            <a:schemeClr val="bg1">
                                              <a:lumMod val="75000"/>
                                            </a:schemeClr>
                                          </a:solidFill>
                                          <a:latin typeface="Cambria Math" panose="02040503050406030204" pitchFamily="18" charset="0"/>
                                        </a:rPr>
                                      </m:ctrlPr>
                                    </m:dPr>
                                    <m:e>
                                      <m:r>
                                        <a:rPr lang="en-US" sz="3200" b="0" i="1" smtClean="0">
                                          <a:solidFill>
                                            <a:schemeClr val="bg1">
                                              <a:lumMod val="75000"/>
                                            </a:schemeClr>
                                          </a:solidFill>
                                          <a:latin typeface="Cambria Math" panose="02040503050406030204" pitchFamily="18" charset="0"/>
                                        </a:rPr>
                                        <m:t>𝑥</m:t>
                                      </m:r>
                                    </m:e>
                                  </m:d>
                                </m:e>
                                <m:sup>
                                  <m:r>
                                    <a:rPr lang="en-US" sz="3200" b="0" i="1" smtClean="0">
                                      <a:solidFill>
                                        <a:schemeClr val="bg1">
                                          <a:lumMod val="75000"/>
                                        </a:schemeClr>
                                      </a:solidFill>
                                      <a:latin typeface="Cambria Math" panose="02040503050406030204" pitchFamily="18" charset="0"/>
                                    </a:rPr>
                                    <m:t>𝑇</m:t>
                                  </m:r>
                                </m:sup>
                              </m:sSup>
                              <m:sSub>
                                <m:sSubPr>
                                  <m:ctrlPr>
                                    <a:rPr lang="en-US" sz="3200" b="0" i="1" smtClean="0">
                                      <a:solidFill>
                                        <a:schemeClr val="bg1">
                                          <a:lumMod val="75000"/>
                                        </a:schemeClr>
                                      </a:solidFill>
                                      <a:latin typeface="Cambria Math" panose="02040503050406030204" pitchFamily="18" charset="0"/>
                                    </a:rPr>
                                  </m:ctrlPr>
                                </m:sSubPr>
                                <m:e>
                                  <m:r>
                                    <a:rPr lang="en-US" sz="3200" b="0" i="1" smtClean="0">
                                      <a:solidFill>
                                        <a:schemeClr val="bg1">
                                          <a:lumMod val="75000"/>
                                        </a:schemeClr>
                                      </a:solidFill>
                                      <a:latin typeface="Cambria Math" panose="02040503050406030204" pitchFamily="18" charset="0"/>
                                    </a:rPr>
                                    <m:t>𝑓</m:t>
                                  </m:r>
                                </m:e>
                                <m:sub>
                                  <m:r>
                                    <a:rPr lang="en-US" sz="3200" b="0" i="1" smtClean="0">
                                      <a:solidFill>
                                        <a:schemeClr val="bg1">
                                          <a:lumMod val="75000"/>
                                        </a:schemeClr>
                                      </a:solidFill>
                                      <a:latin typeface="Cambria Math" panose="02040503050406030204" pitchFamily="18" charset="0"/>
                                    </a:rPr>
                                    <m:t>𝜃</m:t>
                                  </m:r>
                                </m:sub>
                              </m:sSub>
                              <m:d>
                                <m:dPr>
                                  <m:ctrlPr>
                                    <a:rPr lang="en-US" sz="3200" b="0" i="1" smtClean="0">
                                      <a:solidFill>
                                        <a:schemeClr val="bg1">
                                          <a:lumMod val="75000"/>
                                        </a:schemeClr>
                                      </a:solidFill>
                                      <a:latin typeface="Cambria Math" panose="02040503050406030204" pitchFamily="18" charset="0"/>
                                    </a:rPr>
                                  </m:ctrlPr>
                                </m:dPr>
                                <m:e>
                                  <m:sSup>
                                    <m:sSupPr>
                                      <m:ctrlPr>
                                        <a:rPr lang="en-US" sz="3200" b="0" i="1" smtClean="0">
                                          <a:solidFill>
                                            <a:schemeClr val="bg1">
                                              <a:lumMod val="75000"/>
                                            </a:schemeClr>
                                          </a:solidFill>
                                          <a:latin typeface="Cambria Math" panose="02040503050406030204" pitchFamily="18" charset="0"/>
                                        </a:rPr>
                                      </m:ctrlPr>
                                    </m:sSupPr>
                                    <m:e>
                                      <m:r>
                                        <a:rPr lang="en-US" sz="3200" b="0" i="1" smtClean="0">
                                          <a:solidFill>
                                            <a:schemeClr val="bg1">
                                              <a:lumMod val="75000"/>
                                            </a:schemeClr>
                                          </a:solidFill>
                                          <a:latin typeface="Cambria Math" panose="02040503050406030204" pitchFamily="18" charset="0"/>
                                        </a:rPr>
                                        <m:t>𝑥</m:t>
                                      </m:r>
                                    </m:e>
                                    <m:sup>
                                      <m:r>
                                        <a:rPr lang="en-US" sz="3200" b="0" i="1" smtClean="0">
                                          <a:solidFill>
                                            <a:schemeClr val="bg1">
                                              <a:lumMod val="75000"/>
                                            </a:schemeClr>
                                          </a:solidFill>
                                          <a:latin typeface="Cambria Math" panose="02040503050406030204" pitchFamily="18" charset="0"/>
                                        </a:rPr>
                                        <m:t>+</m:t>
                                      </m:r>
                                    </m:sup>
                                  </m:sSup>
                                </m:e>
                              </m:d>
                            </m:sup>
                          </m:sSup>
                        </m:num>
                        <m:den>
                          <m:sSup>
                            <m:sSupPr>
                              <m:ctrlPr>
                                <a:rPr lang="en-US" sz="3200" i="1">
                                  <a:solidFill>
                                    <a:schemeClr val="bg1">
                                      <a:lumMod val="75000"/>
                                    </a:schemeClr>
                                  </a:solidFill>
                                  <a:latin typeface="Cambria Math" panose="02040503050406030204" pitchFamily="18" charset="0"/>
                                </a:rPr>
                              </m:ctrlPr>
                            </m:sSupPr>
                            <m:e>
                              <m:r>
                                <a:rPr lang="en-US" sz="3200" i="1">
                                  <a:solidFill>
                                    <a:schemeClr val="bg1">
                                      <a:lumMod val="75000"/>
                                    </a:schemeClr>
                                  </a:solidFill>
                                  <a:latin typeface="Cambria Math" panose="02040503050406030204" pitchFamily="18" charset="0"/>
                                </a:rPr>
                                <m:t>𝑒</m:t>
                              </m:r>
                            </m:e>
                            <m:sup>
                              <m:sSub>
                                <m:sSubPr>
                                  <m:ctrlPr>
                                    <a:rPr lang="en-US" sz="3200" i="1">
                                      <a:solidFill>
                                        <a:schemeClr val="bg1">
                                          <a:lumMod val="75000"/>
                                        </a:schemeClr>
                                      </a:solidFill>
                                      <a:latin typeface="Cambria Math" panose="02040503050406030204" pitchFamily="18" charset="0"/>
                                    </a:rPr>
                                  </m:ctrlPr>
                                </m:sSubPr>
                                <m:e>
                                  <m:r>
                                    <a:rPr lang="en-US" sz="3200" i="1">
                                      <a:solidFill>
                                        <a:schemeClr val="bg1">
                                          <a:lumMod val="75000"/>
                                        </a:schemeClr>
                                      </a:solidFill>
                                      <a:latin typeface="Cambria Math" panose="02040503050406030204" pitchFamily="18" charset="0"/>
                                    </a:rPr>
                                    <m:t>𝑓</m:t>
                                  </m:r>
                                </m:e>
                                <m:sub>
                                  <m:r>
                                    <a:rPr lang="en-US" sz="3200" i="1">
                                      <a:solidFill>
                                        <a:schemeClr val="bg1">
                                          <a:lumMod val="75000"/>
                                        </a:schemeClr>
                                      </a:solidFill>
                                      <a:latin typeface="Cambria Math" panose="02040503050406030204" pitchFamily="18" charset="0"/>
                                    </a:rPr>
                                    <m:t>𝜃</m:t>
                                  </m:r>
                                </m:sub>
                              </m:sSub>
                              <m:sSup>
                                <m:sSupPr>
                                  <m:ctrlPr>
                                    <a:rPr lang="en-US" sz="3200" i="1">
                                      <a:solidFill>
                                        <a:schemeClr val="bg1">
                                          <a:lumMod val="75000"/>
                                        </a:schemeClr>
                                      </a:solidFill>
                                      <a:latin typeface="Cambria Math" panose="02040503050406030204" pitchFamily="18" charset="0"/>
                                    </a:rPr>
                                  </m:ctrlPr>
                                </m:sSupPr>
                                <m:e>
                                  <m:d>
                                    <m:dPr>
                                      <m:ctrlPr>
                                        <a:rPr lang="en-US" sz="3200" i="1">
                                          <a:solidFill>
                                            <a:schemeClr val="bg1">
                                              <a:lumMod val="75000"/>
                                            </a:schemeClr>
                                          </a:solidFill>
                                          <a:latin typeface="Cambria Math" panose="02040503050406030204" pitchFamily="18" charset="0"/>
                                        </a:rPr>
                                      </m:ctrlPr>
                                    </m:dPr>
                                    <m:e>
                                      <m:r>
                                        <a:rPr lang="en-US" sz="3200" i="1">
                                          <a:solidFill>
                                            <a:schemeClr val="bg1">
                                              <a:lumMod val="75000"/>
                                            </a:schemeClr>
                                          </a:solidFill>
                                          <a:latin typeface="Cambria Math" panose="02040503050406030204" pitchFamily="18" charset="0"/>
                                        </a:rPr>
                                        <m:t>𝑥</m:t>
                                      </m:r>
                                    </m:e>
                                  </m:d>
                                </m:e>
                                <m:sup>
                                  <m:r>
                                    <a:rPr lang="en-US" sz="3200" i="1">
                                      <a:solidFill>
                                        <a:schemeClr val="bg1">
                                          <a:lumMod val="75000"/>
                                        </a:schemeClr>
                                      </a:solidFill>
                                      <a:latin typeface="Cambria Math" panose="02040503050406030204" pitchFamily="18" charset="0"/>
                                    </a:rPr>
                                    <m:t>𝑇</m:t>
                                  </m:r>
                                </m:sup>
                              </m:sSup>
                              <m:sSub>
                                <m:sSubPr>
                                  <m:ctrlPr>
                                    <a:rPr lang="en-US" sz="3200" i="1">
                                      <a:solidFill>
                                        <a:schemeClr val="bg1">
                                          <a:lumMod val="75000"/>
                                        </a:schemeClr>
                                      </a:solidFill>
                                      <a:latin typeface="Cambria Math" panose="02040503050406030204" pitchFamily="18" charset="0"/>
                                    </a:rPr>
                                  </m:ctrlPr>
                                </m:sSubPr>
                                <m:e>
                                  <m:r>
                                    <a:rPr lang="en-US" sz="3200" i="1">
                                      <a:solidFill>
                                        <a:schemeClr val="bg1">
                                          <a:lumMod val="75000"/>
                                        </a:schemeClr>
                                      </a:solidFill>
                                      <a:latin typeface="Cambria Math" panose="02040503050406030204" pitchFamily="18" charset="0"/>
                                    </a:rPr>
                                    <m:t>𝑓</m:t>
                                  </m:r>
                                </m:e>
                                <m:sub>
                                  <m:r>
                                    <a:rPr lang="en-US" sz="3200" i="1">
                                      <a:solidFill>
                                        <a:schemeClr val="bg1">
                                          <a:lumMod val="75000"/>
                                        </a:schemeClr>
                                      </a:solidFill>
                                      <a:latin typeface="Cambria Math" panose="02040503050406030204" pitchFamily="18" charset="0"/>
                                    </a:rPr>
                                    <m:t>𝜃</m:t>
                                  </m:r>
                                </m:sub>
                              </m:sSub>
                              <m:d>
                                <m:dPr>
                                  <m:ctrlPr>
                                    <a:rPr lang="en-US" sz="3200" i="1">
                                      <a:solidFill>
                                        <a:schemeClr val="bg1">
                                          <a:lumMod val="75000"/>
                                        </a:schemeClr>
                                      </a:solidFill>
                                      <a:latin typeface="Cambria Math" panose="02040503050406030204" pitchFamily="18" charset="0"/>
                                    </a:rPr>
                                  </m:ctrlPr>
                                </m:dPr>
                                <m:e>
                                  <m:sSup>
                                    <m:sSupPr>
                                      <m:ctrlPr>
                                        <a:rPr lang="en-US" sz="3200" i="1">
                                          <a:solidFill>
                                            <a:schemeClr val="bg1">
                                              <a:lumMod val="75000"/>
                                            </a:schemeClr>
                                          </a:solidFill>
                                          <a:latin typeface="Cambria Math" panose="02040503050406030204" pitchFamily="18" charset="0"/>
                                        </a:rPr>
                                      </m:ctrlPr>
                                    </m:sSupPr>
                                    <m:e>
                                      <m:r>
                                        <a:rPr lang="en-US" sz="3200" i="1">
                                          <a:solidFill>
                                            <a:schemeClr val="bg1">
                                              <a:lumMod val="75000"/>
                                            </a:schemeClr>
                                          </a:solidFill>
                                          <a:latin typeface="Cambria Math" panose="02040503050406030204" pitchFamily="18" charset="0"/>
                                        </a:rPr>
                                        <m:t>𝑥</m:t>
                                      </m:r>
                                    </m:e>
                                    <m:sup>
                                      <m:r>
                                        <a:rPr lang="en-US" sz="3200" i="1">
                                          <a:solidFill>
                                            <a:schemeClr val="bg1">
                                              <a:lumMod val="75000"/>
                                            </a:schemeClr>
                                          </a:solidFill>
                                          <a:latin typeface="Cambria Math" panose="02040503050406030204" pitchFamily="18" charset="0"/>
                                        </a:rPr>
                                        <m:t>+</m:t>
                                      </m:r>
                                    </m:sup>
                                  </m:sSup>
                                </m:e>
                              </m:d>
                            </m:sup>
                          </m:sSup>
                          <m:r>
                            <a:rPr lang="en-US" sz="3200" b="0" i="1" smtClean="0">
                              <a:solidFill>
                                <a:schemeClr val="bg1">
                                  <a:lumMod val="75000"/>
                                </a:schemeClr>
                              </a:solidFill>
                              <a:latin typeface="Cambria Math" panose="02040503050406030204" pitchFamily="18" charset="0"/>
                            </a:rPr>
                            <m:t>+</m:t>
                          </m:r>
                          <m:nary>
                            <m:naryPr>
                              <m:chr m:val="∑"/>
                              <m:ctrlPr>
                                <a:rPr lang="en-US" sz="3200" b="0" i="1" smtClean="0">
                                  <a:solidFill>
                                    <a:schemeClr val="bg1">
                                      <a:lumMod val="75000"/>
                                    </a:schemeClr>
                                  </a:solidFill>
                                  <a:latin typeface="Cambria Math" panose="02040503050406030204" pitchFamily="18" charset="0"/>
                                </a:rPr>
                              </m:ctrlPr>
                            </m:naryPr>
                            <m:sub>
                              <m:r>
                                <m:rPr>
                                  <m:brk m:alnAt="23"/>
                                </m:rPr>
                                <a:rPr lang="en-US" sz="3200" b="0" i="1" smtClean="0">
                                  <a:solidFill>
                                    <a:schemeClr val="bg1">
                                      <a:lumMod val="75000"/>
                                    </a:schemeClr>
                                  </a:solidFill>
                                  <a:latin typeface="Cambria Math" panose="02040503050406030204" pitchFamily="18" charset="0"/>
                                </a:rPr>
                                <m:t>𝑖</m:t>
                              </m:r>
                              <m:r>
                                <a:rPr lang="en-US" sz="3200" b="0" i="1" smtClean="0">
                                  <a:solidFill>
                                    <a:schemeClr val="bg1">
                                      <a:lumMod val="75000"/>
                                    </a:schemeClr>
                                  </a:solidFill>
                                  <a:latin typeface="Cambria Math" panose="02040503050406030204" pitchFamily="18" charset="0"/>
                                </a:rPr>
                                <m:t>=0</m:t>
                              </m:r>
                            </m:sub>
                            <m:sup>
                              <m:r>
                                <a:rPr lang="en-US" sz="3200" b="0" i="1" smtClean="0">
                                  <a:solidFill>
                                    <a:schemeClr val="bg1">
                                      <a:lumMod val="75000"/>
                                    </a:schemeClr>
                                  </a:solidFill>
                                  <a:latin typeface="Cambria Math" panose="02040503050406030204" pitchFamily="18" charset="0"/>
                                </a:rPr>
                                <m:t>𝐾</m:t>
                              </m:r>
                            </m:sup>
                            <m:e>
                              <m:sSup>
                                <m:sSupPr>
                                  <m:ctrlPr>
                                    <a:rPr lang="en-US" sz="3200" i="1">
                                      <a:solidFill>
                                        <a:schemeClr val="bg1">
                                          <a:lumMod val="75000"/>
                                        </a:schemeClr>
                                      </a:solidFill>
                                      <a:latin typeface="Cambria Math" panose="02040503050406030204" pitchFamily="18" charset="0"/>
                                    </a:rPr>
                                  </m:ctrlPr>
                                </m:sSupPr>
                                <m:e>
                                  <m:r>
                                    <a:rPr lang="en-US" sz="3200" i="1">
                                      <a:solidFill>
                                        <a:schemeClr val="bg1">
                                          <a:lumMod val="75000"/>
                                        </a:schemeClr>
                                      </a:solidFill>
                                      <a:latin typeface="Cambria Math" panose="02040503050406030204" pitchFamily="18" charset="0"/>
                                    </a:rPr>
                                    <m:t>𝑒</m:t>
                                  </m:r>
                                </m:e>
                                <m:sup>
                                  <m:sSub>
                                    <m:sSubPr>
                                      <m:ctrlPr>
                                        <a:rPr lang="en-US" sz="3200" i="1">
                                          <a:solidFill>
                                            <a:schemeClr val="bg1">
                                              <a:lumMod val="75000"/>
                                            </a:schemeClr>
                                          </a:solidFill>
                                          <a:latin typeface="Cambria Math" panose="02040503050406030204" pitchFamily="18" charset="0"/>
                                        </a:rPr>
                                      </m:ctrlPr>
                                    </m:sSubPr>
                                    <m:e>
                                      <m:r>
                                        <a:rPr lang="en-US" sz="3200" i="1">
                                          <a:solidFill>
                                            <a:schemeClr val="bg1">
                                              <a:lumMod val="75000"/>
                                            </a:schemeClr>
                                          </a:solidFill>
                                          <a:latin typeface="Cambria Math" panose="02040503050406030204" pitchFamily="18" charset="0"/>
                                        </a:rPr>
                                        <m:t>𝑓</m:t>
                                      </m:r>
                                    </m:e>
                                    <m:sub>
                                      <m:r>
                                        <a:rPr lang="en-US" sz="3200" i="1">
                                          <a:solidFill>
                                            <a:schemeClr val="bg1">
                                              <a:lumMod val="75000"/>
                                            </a:schemeClr>
                                          </a:solidFill>
                                          <a:latin typeface="Cambria Math" panose="02040503050406030204" pitchFamily="18" charset="0"/>
                                        </a:rPr>
                                        <m:t>𝜃</m:t>
                                      </m:r>
                                    </m:sub>
                                  </m:sSub>
                                  <m:sSup>
                                    <m:sSupPr>
                                      <m:ctrlPr>
                                        <a:rPr lang="en-US" sz="3200" i="1">
                                          <a:solidFill>
                                            <a:schemeClr val="bg1">
                                              <a:lumMod val="75000"/>
                                            </a:schemeClr>
                                          </a:solidFill>
                                          <a:latin typeface="Cambria Math" panose="02040503050406030204" pitchFamily="18" charset="0"/>
                                        </a:rPr>
                                      </m:ctrlPr>
                                    </m:sSupPr>
                                    <m:e>
                                      <m:d>
                                        <m:dPr>
                                          <m:ctrlPr>
                                            <a:rPr lang="en-US" sz="3200" i="1">
                                              <a:solidFill>
                                                <a:schemeClr val="bg1">
                                                  <a:lumMod val="75000"/>
                                                </a:schemeClr>
                                              </a:solidFill>
                                              <a:latin typeface="Cambria Math" panose="02040503050406030204" pitchFamily="18" charset="0"/>
                                            </a:rPr>
                                          </m:ctrlPr>
                                        </m:dPr>
                                        <m:e>
                                          <m:r>
                                            <a:rPr lang="en-US" sz="3200" i="1">
                                              <a:solidFill>
                                                <a:schemeClr val="bg1">
                                                  <a:lumMod val="75000"/>
                                                </a:schemeClr>
                                              </a:solidFill>
                                              <a:latin typeface="Cambria Math" panose="02040503050406030204" pitchFamily="18" charset="0"/>
                                            </a:rPr>
                                            <m:t>𝑥</m:t>
                                          </m:r>
                                        </m:e>
                                      </m:d>
                                    </m:e>
                                    <m:sup>
                                      <m:r>
                                        <a:rPr lang="en-US" sz="3200" i="1">
                                          <a:solidFill>
                                            <a:schemeClr val="bg1">
                                              <a:lumMod val="75000"/>
                                            </a:schemeClr>
                                          </a:solidFill>
                                          <a:latin typeface="Cambria Math" panose="02040503050406030204" pitchFamily="18" charset="0"/>
                                        </a:rPr>
                                        <m:t>𝑇</m:t>
                                      </m:r>
                                    </m:sup>
                                  </m:sSup>
                                  <m:sSub>
                                    <m:sSubPr>
                                      <m:ctrlPr>
                                        <a:rPr lang="en-US" sz="3200" i="1">
                                          <a:solidFill>
                                            <a:schemeClr val="bg1">
                                              <a:lumMod val="75000"/>
                                            </a:schemeClr>
                                          </a:solidFill>
                                          <a:latin typeface="Cambria Math" panose="02040503050406030204" pitchFamily="18" charset="0"/>
                                        </a:rPr>
                                      </m:ctrlPr>
                                    </m:sSubPr>
                                    <m:e>
                                      <m:r>
                                        <a:rPr lang="en-US" sz="3200" i="1">
                                          <a:solidFill>
                                            <a:schemeClr val="bg1">
                                              <a:lumMod val="75000"/>
                                            </a:schemeClr>
                                          </a:solidFill>
                                          <a:latin typeface="Cambria Math" panose="02040503050406030204" pitchFamily="18" charset="0"/>
                                        </a:rPr>
                                        <m:t>𝑓</m:t>
                                      </m:r>
                                    </m:e>
                                    <m:sub>
                                      <m:r>
                                        <a:rPr lang="en-US" sz="3200" i="1">
                                          <a:solidFill>
                                            <a:schemeClr val="bg1">
                                              <a:lumMod val="75000"/>
                                            </a:schemeClr>
                                          </a:solidFill>
                                          <a:latin typeface="Cambria Math" panose="02040503050406030204" pitchFamily="18" charset="0"/>
                                        </a:rPr>
                                        <m:t>𝜃</m:t>
                                      </m:r>
                                    </m:sub>
                                  </m:sSub>
                                  <m:d>
                                    <m:dPr>
                                      <m:ctrlPr>
                                        <a:rPr lang="en-US" sz="3200" i="1">
                                          <a:solidFill>
                                            <a:schemeClr val="bg1">
                                              <a:lumMod val="75000"/>
                                            </a:schemeClr>
                                          </a:solidFill>
                                          <a:latin typeface="Cambria Math" panose="02040503050406030204" pitchFamily="18" charset="0"/>
                                        </a:rPr>
                                      </m:ctrlPr>
                                    </m:dPr>
                                    <m:e>
                                      <m:sSubSup>
                                        <m:sSubSupPr>
                                          <m:ctrlPr>
                                            <a:rPr lang="en-US" sz="3200" b="0" i="1" smtClean="0">
                                              <a:solidFill>
                                                <a:schemeClr val="bg1">
                                                  <a:lumMod val="75000"/>
                                                </a:schemeClr>
                                              </a:solidFill>
                                              <a:latin typeface="Cambria Math" panose="02040503050406030204" pitchFamily="18" charset="0"/>
                                            </a:rPr>
                                          </m:ctrlPr>
                                        </m:sSubSupPr>
                                        <m:e>
                                          <m:r>
                                            <a:rPr lang="en-US" sz="3200" i="1">
                                              <a:solidFill>
                                                <a:schemeClr val="bg1">
                                                  <a:lumMod val="75000"/>
                                                </a:schemeClr>
                                              </a:solidFill>
                                              <a:latin typeface="Cambria Math" panose="02040503050406030204" pitchFamily="18" charset="0"/>
                                            </a:rPr>
                                            <m:t>𝑥</m:t>
                                          </m:r>
                                        </m:e>
                                        <m:sub>
                                          <m:r>
                                            <a:rPr lang="en-US" sz="3200" b="0" i="1" smtClean="0">
                                              <a:solidFill>
                                                <a:schemeClr val="bg1">
                                                  <a:lumMod val="75000"/>
                                                </a:schemeClr>
                                              </a:solidFill>
                                              <a:latin typeface="Cambria Math" panose="02040503050406030204" pitchFamily="18" charset="0"/>
                                            </a:rPr>
                                            <m:t>𝑖</m:t>
                                          </m:r>
                                        </m:sub>
                                        <m:sup>
                                          <m:r>
                                            <a:rPr lang="en-US" sz="3200" b="0" i="1" smtClean="0">
                                              <a:solidFill>
                                                <a:schemeClr val="bg1">
                                                  <a:lumMod val="75000"/>
                                                </a:schemeClr>
                                              </a:solidFill>
                                              <a:latin typeface="Cambria Math" panose="02040503050406030204" pitchFamily="18" charset="0"/>
                                            </a:rPr>
                                            <m:t>−</m:t>
                                          </m:r>
                                        </m:sup>
                                      </m:sSubSup>
                                    </m:e>
                                  </m:d>
                                </m:sup>
                              </m:sSup>
                            </m:e>
                          </m:nary>
                        </m:den>
                      </m:f>
                    </m:oMath>
                  </m:oMathPara>
                </a14:m>
                <a:endParaRPr lang="en-US" sz="3200" dirty="0">
                  <a:solidFill>
                    <a:schemeClr val="bg1">
                      <a:lumMod val="75000"/>
                    </a:schemeClr>
                  </a:solidFill>
                </a:endParaRPr>
              </a:p>
            </p:txBody>
          </p:sp>
        </mc:Choice>
        <mc:Fallback xmlns="">
          <p:sp>
            <p:nvSpPr>
              <p:cNvPr id="4" name="TextBox 3">
                <a:extLst>
                  <a:ext uri="{FF2B5EF4-FFF2-40B4-BE49-F238E27FC236}">
                    <a16:creationId xmlns:a16="http://schemas.microsoft.com/office/drawing/2014/main" id="{B57144DD-CA8A-8B4A-8948-975C2358E0AB}"/>
                  </a:ext>
                </a:extLst>
              </p:cNvPr>
              <p:cNvSpPr txBox="1">
                <a:spLocks noRot="1" noChangeAspect="1" noMove="1" noResize="1" noEditPoints="1" noAdjustHandles="1" noChangeArrowheads="1" noChangeShapeType="1" noTextEdit="1"/>
              </p:cNvSpPr>
              <p:nvPr/>
            </p:nvSpPr>
            <p:spPr>
              <a:xfrm>
                <a:off x="769417" y="3123211"/>
                <a:ext cx="7351051" cy="1273490"/>
              </a:xfrm>
              <a:prstGeom prst="rect">
                <a:avLst/>
              </a:prstGeom>
              <a:blipFill>
                <a:blip r:embed="rId5"/>
                <a:stretch>
                  <a:fillRect l="-518" t="-4950" b="-97030"/>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3C2C4BD2-78C8-EA41-A201-B904D02B006E}"/>
              </a:ext>
            </a:extLst>
          </p:cNvPr>
          <p:cNvGrpSpPr/>
          <p:nvPr/>
        </p:nvGrpSpPr>
        <p:grpSpPr>
          <a:xfrm>
            <a:off x="1613481" y="2388905"/>
            <a:ext cx="6275900" cy="492443"/>
            <a:chOff x="2527923" y="2303813"/>
            <a:chExt cx="6275900" cy="492443"/>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A3064E0-3299-9C43-9C2B-1493FAF68293}"/>
                    </a:ext>
                  </a:extLst>
                </p:cNvPr>
                <p:cNvSpPr txBox="1"/>
                <p:nvPr/>
              </p:nvSpPr>
              <p:spPr>
                <a:xfrm>
                  <a:off x="2527923" y="2303813"/>
                  <a:ext cx="352692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𝑡</m:t>
                        </m:r>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𝑡</m:t>
                            </m:r>
                          </m:e>
                          <m:sub>
                            <m:r>
                              <a:rPr lang="en-US" sz="3200" b="0" i="1" smtClean="0">
                                <a:latin typeface="Cambria Math" panose="02040503050406030204" pitchFamily="18" charset="0"/>
                              </a:rPr>
                              <m:t>+</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𝑡</m:t>
                            </m:r>
                          </m:e>
                          <m:sub>
                            <m:r>
                              <a:rPr lang="en-US" sz="3200" b="0" i="1" smtClean="0">
                                <a:latin typeface="Cambria Math" panose="02040503050406030204" pitchFamily="18" charset="0"/>
                              </a:rPr>
                              <m:t>1</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𝑡</m:t>
                            </m:r>
                          </m:e>
                          <m:sub>
                            <m:r>
                              <a:rPr lang="en-US" sz="3200" b="0" i="1" smtClean="0">
                                <a:latin typeface="Cambria Math" panose="02040503050406030204" pitchFamily="18" charset="0"/>
                              </a:rPr>
                              <m:t>2</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𝑡</m:t>
                            </m:r>
                          </m:e>
                          <m:sub>
                            <m:r>
                              <a:rPr lang="en-US" sz="3200" b="0" i="1" smtClean="0">
                                <a:latin typeface="Cambria Math" panose="02040503050406030204" pitchFamily="18" charset="0"/>
                              </a:rPr>
                              <m:t>𝐾</m:t>
                            </m:r>
                          </m:sub>
                        </m:sSub>
                        <m:r>
                          <a:rPr lang="en-US" sz="3200" b="0" i="1" smtClean="0">
                            <a:latin typeface="Cambria Math" panose="02040503050406030204" pitchFamily="18" charset="0"/>
                          </a:rPr>
                          <m:t>~ </m:t>
                        </m:r>
                        <m:r>
                          <a:rPr lang="en-US" sz="3200" b="0" i="1" smtClean="0">
                            <a:latin typeface="Cambria Math" panose="02040503050406030204" pitchFamily="18" charset="0"/>
                          </a:rPr>
                          <m:t>𝑇</m:t>
                        </m:r>
                      </m:oMath>
                    </m:oMathPara>
                  </a14:m>
                  <a:endParaRPr lang="en-US" sz="3200" dirty="0"/>
                </a:p>
              </p:txBody>
            </p:sp>
          </mc:Choice>
          <mc:Fallback xmlns="">
            <p:sp>
              <p:nvSpPr>
                <p:cNvPr id="5" name="TextBox 4">
                  <a:extLst>
                    <a:ext uri="{FF2B5EF4-FFF2-40B4-BE49-F238E27FC236}">
                      <a16:creationId xmlns:a16="http://schemas.microsoft.com/office/drawing/2014/main" id="{0A3064E0-3299-9C43-9C2B-1493FAF68293}"/>
                    </a:ext>
                  </a:extLst>
                </p:cNvPr>
                <p:cNvSpPr txBox="1">
                  <a:spLocks noRot="1" noChangeAspect="1" noMove="1" noResize="1" noEditPoints="1" noAdjustHandles="1" noChangeArrowheads="1" noChangeShapeType="1" noTextEdit="1"/>
                </p:cNvSpPr>
                <p:nvPr/>
              </p:nvSpPr>
              <p:spPr>
                <a:xfrm>
                  <a:off x="2527923" y="2303813"/>
                  <a:ext cx="3526928" cy="492443"/>
                </a:xfrm>
                <a:prstGeom prst="rect">
                  <a:avLst/>
                </a:prstGeom>
                <a:blipFill>
                  <a:blip r:embed="rId6"/>
                  <a:stretch>
                    <a:fillRect l="-1434" t="-5000" r="-1075" b="-3750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22639425-9D3A-134D-8D54-5629DDD245AE}"/>
                </a:ext>
              </a:extLst>
            </p:cNvPr>
            <p:cNvSpPr txBox="1"/>
            <p:nvPr/>
          </p:nvSpPr>
          <p:spPr>
            <a:xfrm>
              <a:off x="6243507" y="2396145"/>
              <a:ext cx="2560316" cy="307777"/>
            </a:xfrm>
            <a:prstGeom prst="rect">
              <a:avLst/>
            </a:prstGeom>
            <a:noFill/>
          </p:spPr>
          <p:txBody>
            <a:bodyPr wrap="none" rtlCol="0">
              <a:spAutoFit/>
            </a:bodyPr>
            <a:lstStyle/>
            <a:p>
              <a:r>
                <a:rPr lang="en-US" dirty="0"/>
                <a:t>set of random transformations</a:t>
              </a:r>
            </a:p>
          </p:txBody>
        </p:sp>
      </p:grpSp>
      <p:sp>
        <p:nvSpPr>
          <p:cNvPr id="9" name="TextBox 8">
            <a:extLst>
              <a:ext uri="{FF2B5EF4-FFF2-40B4-BE49-F238E27FC236}">
                <a16:creationId xmlns:a16="http://schemas.microsoft.com/office/drawing/2014/main" id="{61DDAD1F-1F16-C547-9807-211E39B0C46D}"/>
              </a:ext>
            </a:extLst>
          </p:cNvPr>
          <p:cNvSpPr txBox="1"/>
          <p:nvPr/>
        </p:nvSpPr>
        <p:spPr>
          <a:xfrm>
            <a:off x="3028207" y="4615935"/>
            <a:ext cx="3876382" cy="400110"/>
          </a:xfrm>
          <a:prstGeom prst="rect">
            <a:avLst/>
          </a:prstGeom>
          <a:noFill/>
        </p:spPr>
        <p:txBody>
          <a:bodyPr wrap="none" rtlCol="0">
            <a:spAutoFit/>
          </a:bodyPr>
          <a:lstStyle/>
          <a:p>
            <a:r>
              <a:rPr lang="en-US" sz="2000" dirty="0">
                <a:solidFill>
                  <a:schemeClr val="bg1">
                    <a:lumMod val="75000"/>
                  </a:schemeClr>
                </a:solidFill>
              </a:rPr>
              <a:t>Instance Classification Objective</a:t>
            </a:r>
          </a:p>
        </p:txBody>
      </p:sp>
      <p:sp>
        <p:nvSpPr>
          <p:cNvPr id="11" name="Rounded Rectangle 10">
            <a:extLst>
              <a:ext uri="{FF2B5EF4-FFF2-40B4-BE49-F238E27FC236}">
                <a16:creationId xmlns:a16="http://schemas.microsoft.com/office/drawing/2014/main" id="{89847EDB-B6D2-4A4F-B7C4-2632D3171DD8}"/>
              </a:ext>
            </a:extLst>
          </p:cNvPr>
          <p:cNvSpPr/>
          <p:nvPr/>
        </p:nvSpPr>
        <p:spPr>
          <a:xfrm>
            <a:off x="1472540" y="2388905"/>
            <a:ext cx="6416841" cy="591801"/>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376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CFFE5-A50C-3442-B595-A177B93901DF}"/>
              </a:ext>
            </a:extLst>
          </p:cNvPr>
          <p:cNvSpPr>
            <a:spLocks noGrp="1"/>
          </p:cNvSpPr>
          <p:nvPr>
            <p:ph type="title"/>
          </p:nvPr>
        </p:nvSpPr>
        <p:spPr>
          <a:xfrm>
            <a:off x="593275" y="111387"/>
            <a:ext cx="3779075" cy="572700"/>
          </a:xfrm>
        </p:spPr>
        <p:txBody>
          <a:bodyPr/>
          <a:lstStyle/>
          <a:p>
            <a:r>
              <a:rPr lang="en-US" dirty="0"/>
              <a:t>MOCO</a:t>
            </a:r>
          </a:p>
        </p:txBody>
      </p:sp>
      <p:sp>
        <p:nvSpPr>
          <p:cNvPr id="3" name="Text Placeholder 2">
            <a:extLst>
              <a:ext uri="{FF2B5EF4-FFF2-40B4-BE49-F238E27FC236}">
                <a16:creationId xmlns:a16="http://schemas.microsoft.com/office/drawing/2014/main" id="{680BA6A2-D6D8-A14C-849C-B238D398EDAF}"/>
              </a:ext>
            </a:extLst>
          </p:cNvPr>
          <p:cNvSpPr>
            <a:spLocks noGrp="1"/>
          </p:cNvSpPr>
          <p:nvPr>
            <p:ph type="body" idx="1"/>
          </p:nvPr>
        </p:nvSpPr>
        <p:spPr>
          <a:xfrm>
            <a:off x="593275" y="1021819"/>
            <a:ext cx="3776844" cy="3357000"/>
          </a:xfrm>
        </p:spPr>
        <p:txBody>
          <a:bodyPr/>
          <a:lstStyle/>
          <a:p>
            <a:pPr marL="117475" indent="-106363"/>
            <a:r>
              <a:rPr lang="en-US" sz="1800" dirty="0"/>
              <a:t>Crop 20%-100%</a:t>
            </a:r>
            <a:br>
              <a:rPr lang="en-US" sz="1800" dirty="0"/>
            </a:br>
            <a:endParaRPr lang="en-US" sz="1800" dirty="0"/>
          </a:p>
          <a:p>
            <a:pPr marL="117475" indent="-106363"/>
            <a:r>
              <a:rPr lang="en-US" sz="1800" dirty="0"/>
              <a:t>Color Jitter with p=0.8</a:t>
            </a:r>
            <a:br>
              <a:rPr lang="en-US" sz="1800" dirty="0"/>
            </a:br>
            <a:endParaRPr lang="en-US" sz="1800" dirty="0"/>
          </a:p>
          <a:p>
            <a:pPr marL="117475" indent="-106363"/>
            <a:r>
              <a:rPr lang="en-US" sz="1800" dirty="0"/>
              <a:t>Grayscale with p=0.2</a:t>
            </a:r>
            <a:br>
              <a:rPr lang="en-US" sz="1800" dirty="0"/>
            </a:br>
            <a:endParaRPr lang="en-US" sz="1800" dirty="0"/>
          </a:p>
          <a:p>
            <a:pPr marL="117475" indent="-106363"/>
            <a:r>
              <a:rPr lang="en-US" sz="1800" dirty="0"/>
              <a:t>Gaussian Blur with p=0.5</a:t>
            </a:r>
            <a:br>
              <a:rPr lang="en-US" sz="1800" dirty="0"/>
            </a:br>
            <a:endParaRPr lang="en-US" sz="1800" dirty="0"/>
          </a:p>
          <a:p>
            <a:pPr marL="117475" indent="-106363"/>
            <a:r>
              <a:rPr lang="en-US" sz="1800" dirty="0"/>
              <a:t>Horizontal Flip with p=0.2</a:t>
            </a:r>
          </a:p>
        </p:txBody>
      </p:sp>
      <p:sp>
        <p:nvSpPr>
          <p:cNvPr id="5" name="Title 1">
            <a:extLst>
              <a:ext uri="{FF2B5EF4-FFF2-40B4-BE49-F238E27FC236}">
                <a16:creationId xmlns:a16="http://schemas.microsoft.com/office/drawing/2014/main" id="{833124C8-6E3C-D844-B52C-4E6DDF7D9A10}"/>
              </a:ext>
            </a:extLst>
          </p:cNvPr>
          <p:cNvSpPr txBox="1">
            <a:spLocks/>
          </p:cNvSpPr>
          <p:nvPr/>
        </p:nvSpPr>
        <p:spPr>
          <a:xfrm>
            <a:off x="5364925" y="111387"/>
            <a:ext cx="377907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F6F8C"/>
              </a:buClr>
              <a:buSzPts val="2800"/>
              <a:buFont typeface="Roboto Slab"/>
              <a:buNone/>
              <a:defRPr sz="2800" b="0" i="0" u="none" strike="noStrike" cap="none">
                <a:solidFill>
                  <a:srgbClr val="4F6F8C"/>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2800"/>
              <a:buFont typeface="Old Standard TT"/>
              <a:buNone/>
              <a:defRPr sz="2800" b="0" i="1" u="none" strike="noStrike" cap="none">
                <a:solidFill>
                  <a:schemeClr val="dk1"/>
                </a:solidFill>
                <a:latin typeface="Old Standard TT"/>
                <a:ea typeface="Old Standard TT"/>
                <a:cs typeface="Old Standard TT"/>
                <a:sym typeface="Old Standard TT"/>
              </a:defRPr>
            </a:lvl2pPr>
            <a:lvl3pPr marR="0" lvl="2" algn="l" rtl="0">
              <a:lnSpc>
                <a:spcPct val="100000"/>
              </a:lnSpc>
              <a:spcBef>
                <a:spcPts val="0"/>
              </a:spcBef>
              <a:spcAft>
                <a:spcPts val="0"/>
              </a:spcAft>
              <a:buClr>
                <a:schemeClr val="dk1"/>
              </a:buClr>
              <a:buSzPts val="2800"/>
              <a:buFont typeface="Old Standard TT"/>
              <a:buNone/>
              <a:defRPr sz="2800" b="0" i="1" u="none" strike="noStrike" cap="none">
                <a:solidFill>
                  <a:schemeClr val="dk1"/>
                </a:solidFill>
                <a:latin typeface="Old Standard TT"/>
                <a:ea typeface="Old Standard TT"/>
                <a:cs typeface="Old Standard TT"/>
                <a:sym typeface="Old Standard TT"/>
              </a:defRPr>
            </a:lvl3pPr>
            <a:lvl4pPr marR="0" lvl="3" algn="l" rtl="0">
              <a:lnSpc>
                <a:spcPct val="100000"/>
              </a:lnSpc>
              <a:spcBef>
                <a:spcPts val="0"/>
              </a:spcBef>
              <a:spcAft>
                <a:spcPts val="0"/>
              </a:spcAft>
              <a:buClr>
                <a:schemeClr val="dk1"/>
              </a:buClr>
              <a:buSzPts val="2800"/>
              <a:buFont typeface="Old Standard TT"/>
              <a:buNone/>
              <a:defRPr sz="2800" b="0" i="1" u="none" strike="noStrike" cap="none">
                <a:solidFill>
                  <a:schemeClr val="dk1"/>
                </a:solidFill>
                <a:latin typeface="Old Standard TT"/>
                <a:ea typeface="Old Standard TT"/>
                <a:cs typeface="Old Standard TT"/>
                <a:sym typeface="Old Standard TT"/>
              </a:defRPr>
            </a:lvl4pPr>
            <a:lvl5pPr marR="0" lvl="4" algn="l" rtl="0">
              <a:lnSpc>
                <a:spcPct val="100000"/>
              </a:lnSpc>
              <a:spcBef>
                <a:spcPts val="0"/>
              </a:spcBef>
              <a:spcAft>
                <a:spcPts val="0"/>
              </a:spcAft>
              <a:buClr>
                <a:schemeClr val="dk1"/>
              </a:buClr>
              <a:buSzPts val="2800"/>
              <a:buFont typeface="Old Standard TT"/>
              <a:buNone/>
              <a:defRPr sz="2800" b="0" i="1" u="none" strike="noStrike" cap="none">
                <a:solidFill>
                  <a:schemeClr val="dk1"/>
                </a:solidFill>
                <a:latin typeface="Old Standard TT"/>
                <a:ea typeface="Old Standard TT"/>
                <a:cs typeface="Old Standard TT"/>
                <a:sym typeface="Old Standard TT"/>
              </a:defRPr>
            </a:lvl5pPr>
            <a:lvl6pPr marR="0" lvl="5" algn="l" rtl="0">
              <a:lnSpc>
                <a:spcPct val="100000"/>
              </a:lnSpc>
              <a:spcBef>
                <a:spcPts val="0"/>
              </a:spcBef>
              <a:spcAft>
                <a:spcPts val="0"/>
              </a:spcAft>
              <a:buClr>
                <a:schemeClr val="dk1"/>
              </a:buClr>
              <a:buSzPts val="2800"/>
              <a:buFont typeface="Old Standard TT"/>
              <a:buNone/>
              <a:defRPr sz="2800" b="0" i="1" u="none" strike="noStrike" cap="none">
                <a:solidFill>
                  <a:schemeClr val="dk1"/>
                </a:solidFill>
                <a:latin typeface="Old Standard TT"/>
                <a:ea typeface="Old Standard TT"/>
                <a:cs typeface="Old Standard TT"/>
                <a:sym typeface="Old Standard TT"/>
              </a:defRPr>
            </a:lvl6pPr>
            <a:lvl7pPr marR="0" lvl="6" algn="l" rtl="0">
              <a:lnSpc>
                <a:spcPct val="100000"/>
              </a:lnSpc>
              <a:spcBef>
                <a:spcPts val="0"/>
              </a:spcBef>
              <a:spcAft>
                <a:spcPts val="0"/>
              </a:spcAft>
              <a:buClr>
                <a:schemeClr val="dk1"/>
              </a:buClr>
              <a:buSzPts val="2800"/>
              <a:buFont typeface="Old Standard TT"/>
              <a:buNone/>
              <a:defRPr sz="2800" b="0" i="1" u="none" strike="noStrike" cap="none">
                <a:solidFill>
                  <a:schemeClr val="dk1"/>
                </a:solidFill>
                <a:latin typeface="Old Standard TT"/>
                <a:ea typeface="Old Standard TT"/>
                <a:cs typeface="Old Standard TT"/>
                <a:sym typeface="Old Standard TT"/>
              </a:defRPr>
            </a:lvl7pPr>
            <a:lvl8pPr marR="0" lvl="7" algn="l" rtl="0">
              <a:lnSpc>
                <a:spcPct val="100000"/>
              </a:lnSpc>
              <a:spcBef>
                <a:spcPts val="0"/>
              </a:spcBef>
              <a:spcAft>
                <a:spcPts val="0"/>
              </a:spcAft>
              <a:buClr>
                <a:schemeClr val="dk1"/>
              </a:buClr>
              <a:buSzPts val="2800"/>
              <a:buFont typeface="Old Standard TT"/>
              <a:buNone/>
              <a:defRPr sz="2800" b="0" i="1" u="none" strike="noStrike" cap="none">
                <a:solidFill>
                  <a:schemeClr val="dk1"/>
                </a:solidFill>
                <a:latin typeface="Old Standard TT"/>
                <a:ea typeface="Old Standard TT"/>
                <a:cs typeface="Old Standard TT"/>
                <a:sym typeface="Old Standard TT"/>
              </a:defRPr>
            </a:lvl8pPr>
            <a:lvl9pPr marR="0" lvl="8" algn="l" rtl="0">
              <a:lnSpc>
                <a:spcPct val="100000"/>
              </a:lnSpc>
              <a:spcBef>
                <a:spcPts val="0"/>
              </a:spcBef>
              <a:spcAft>
                <a:spcPts val="0"/>
              </a:spcAft>
              <a:buClr>
                <a:schemeClr val="dk1"/>
              </a:buClr>
              <a:buSzPts val="2800"/>
              <a:buFont typeface="Old Standard TT"/>
              <a:buNone/>
              <a:defRPr sz="2800" b="0" i="1" u="none" strike="noStrike" cap="none">
                <a:solidFill>
                  <a:schemeClr val="dk1"/>
                </a:solidFill>
                <a:latin typeface="Old Standard TT"/>
                <a:ea typeface="Old Standard TT"/>
                <a:cs typeface="Old Standard TT"/>
                <a:sym typeface="Old Standard TT"/>
              </a:defRPr>
            </a:lvl9pPr>
          </a:lstStyle>
          <a:p>
            <a:r>
              <a:rPr lang="en-US" dirty="0"/>
              <a:t>PIRL</a:t>
            </a:r>
          </a:p>
        </p:txBody>
      </p:sp>
      <p:sp>
        <p:nvSpPr>
          <p:cNvPr id="7" name="Text Placeholder 2">
            <a:extLst>
              <a:ext uri="{FF2B5EF4-FFF2-40B4-BE49-F238E27FC236}">
                <a16:creationId xmlns:a16="http://schemas.microsoft.com/office/drawing/2014/main" id="{F1614DF6-20A3-294E-9CA9-D58BF2C4CBDA}"/>
              </a:ext>
            </a:extLst>
          </p:cNvPr>
          <p:cNvSpPr txBox="1">
            <a:spLocks/>
          </p:cNvSpPr>
          <p:nvPr/>
        </p:nvSpPr>
        <p:spPr>
          <a:xfrm>
            <a:off x="5010897" y="1128697"/>
            <a:ext cx="1841166" cy="23388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1pPr>
            <a:lvl2pPr marL="914400" marR="0" lvl="1"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9pPr>
          </a:lstStyle>
          <a:p>
            <a:pPr marL="117475" indent="-106363"/>
            <a:r>
              <a:rPr lang="en-US" sz="1100" dirty="0"/>
              <a:t>Crop 20%-100% of the original image</a:t>
            </a:r>
            <a:br>
              <a:rPr lang="en-US" sz="1100" dirty="0"/>
            </a:br>
            <a:endParaRPr lang="en-US" sz="1100" dirty="0"/>
          </a:p>
          <a:p>
            <a:pPr marL="117475" indent="-106363"/>
            <a:r>
              <a:rPr lang="en-US" sz="1100" dirty="0"/>
              <a:t>Color Jitter with probability p=0.8</a:t>
            </a:r>
            <a:br>
              <a:rPr lang="en-US" sz="1100" dirty="0"/>
            </a:br>
            <a:endParaRPr lang="en-US" sz="1100" dirty="0"/>
          </a:p>
          <a:p>
            <a:pPr marL="117475" indent="-106363"/>
            <a:r>
              <a:rPr lang="en-US" sz="1100" dirty="0"/>
              <a:t>Grayscale with probability p=0.2</a:t>
            </a:r>
            <a:br>
              <a:rPr lang="en-US" sz="1100" dirty="0"/>
            </a:br>
            <a:endParaRPr lang="en-US" sz="1100" dirty="0"/>
          </a:p>
          <a:p>
            <a:pPr marL="117475" indent="-106363"/>
            <a:r>
              <a:rPr lang="en-US" sz="1100" dirty="0"/>
              <a:t>Gaussian Blur with probability p=0.5</a:t>
            </a:r>
            <a:br>
              <a:rPr lang="en-US" sz="1100" dirty="0"/>
            </a:br>
            <a:endParaRPr lang="en-US" sz="1100" dirty="0"/>
          </a:p>
          <a:p>
            <a:pPr marL="117475" indent="-106363"/>
            <a:r>
              <a:rPr lang="en-US" sz="1100" dirty="0"/>
              <a:t>Random Horizontal Flip with p=0.2</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5C07A2C-29B5-AC40-B558-D24993DA75D0}"/>
                  </a:ext>
                </a:extLst>
              </p:cNvPr>
              <p:cNvSpPr txBox="1"/>
              <p:nvPr/>
            </p:nvSpPr>
            <p:spPr>
              <a:xfrm>
                <a:off x="5574331" y="604824"/>
                <a:ext cx="458522"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𝑇</m:t>
                      </m:r>
                    </m:oMath>
                  </m:oMathPara>
                </a14:m>
                <a:endParaRPr lang="en-US" sz="4000" dirty="0"/>
              </a:p>
            </p:txBody>
          </p:sp>
        </mc:Choice>
        <mc:Fallback xmlns="">
          <p:sp>
            <p:nvSpPr>
              <p:cNvPr id="9" name="TextBox 8">
                <a:extLst>
                  <a:ext uri="{FF2B5EF4-FFF2-40B4-BE49-F238E27FC236}">
                    <a16:creationId xmlns:a16="http://schemas.microsoft.com/office/drawing/2014/main" id="{65C07A2C-29B5-AC40-B558-D24993DA75D0}"/>
                  </a:ext>
                </a:extLst>
              </p:cNvPr>
              <p:cNvSpPr txBox="1">
                <a:spLocks noRot="1" noChangeAspect="1" noMove="1" noResize="1" noEditPoints="1" noAdjustHandles="1" noChangeArrowheads="1" noChangeShapeType="1" noTextEdit="1"/>
              </p:cNvSpPr>
              <p:nvPr/>
            </p:nvSpPr>
            <p:spPr>
              <a:xfrm>
                <a:off x="5574331" y="604824"/>
                <a:ext cx="458522" cy="615553"/>
              </a:xfrm>
              <a:prstGeom prst="rect">
                <a:avLst/>
              </a:prstGeom>
              <a:blipFill>
                <a:blip r:embed="rId2"/>
                <a:stretch>
                  <a:fillRect l="-18919" r="-16216"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Placeholder 2">
                <a:extLst>
                  <a:ext uri="{FF2B5EF4-FFF2-40B4-BE49-F238E27FC236}">
                    <a16:creationId xmlns:a16="http://schemas.microsoft.com/office/drawing/2014/main" id="{64FF8470-983A-054B-B541-26BF22A2B2A9}"/>
                  </a:ext>
                </a:extLst>
              </p:cNvPr>
              <p:cNvSpPr txBox="1">
                <a:spLocks/>
              </p:cNvSpPr>
              <p:nvPr/>
            </p:nvSpPr>
            <p:spPr>
              <a:xfrm>
                <a:off x="6852063" y="1128697"/>
                <a:ext cx="2196934" cy="23388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1pPr>
                <a:lvl2pPr marL="914400" marR="0" lvl="1"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accent1"/>
                  </a:buClr>
                  <a:buSzPts val="1200"/>
                  <a:buFont typeface="Roboto"/>
                  <a:buChar char="■"/>
                  <a:defRPr sz="1200" b="0" i="0" u="none" strike="noStrike" cap="none">
                    <a:solidFill>
                      <a:schemeClr val="accent1"/>
                    </a:solidFill>
                    <a:latin typeface="Roboto"/>
                    <a:ea typeface="Roboto"/>
                    <a:cs typeface="Roboto"/>
                    <a:sym typeface="Roboto"/>
                  </a:defRPr>
                </a:lvl9pPr>
              </a:lstStyle>
              <a:p>
                <a:pPr marL="117475" indent="-106363"/>
                <a:r>
                  <a:rPr lang="en-US" sz="2000" dirty="0"/>
                  <a:t>Crop 60%-100%</a:t>
                </a:r>
                <a:br>
                  <a:rPr lang="en-US" sz="2000" dirty="0"/>
                </a:br>
                <a:endParaRPr lang="en-US" sz="2000" dirty="0"/>
              </a:p>
              <a:p>
                <a:pPr marL="117475" indent="-106363"/>
                <a:r>
                  <a:rPr lang="en-US" sz="2000" dirty="0"/>
                  <a:t>Split into 3 X 3 grid uniformly</a:t>
                </a:r>
                <a:br>
                  <a:rPr lang="en-US" sz="2000" dirty="0"/>
                </a:br>
                <a:endParaRPr lang="en-US" sz="2000" dirty="0"/>
              </a:p>
              <a:p>
                <a:pPr marL="117475" indent="-106363"/>
                <a:r>
                  <a:rPr lang="en-US" sz="2000" dirty="0"/>
                  <a:t>Apply </a:t>
                </a:r>
                <a14:m>
                  <m:oMath xmlns:m="http://schemas.openxmlformats.org/officeDocument/2006/math">
                    <m:r>
                      <a:rPr lang="en-US" sz="2000" i="1" dirty="0" smtClean="0">
                        <a:latin typeface="Cambria Math" panose="02040503050406030204" pitchFamily="18" charset="0"/>
                      </a:rPr>
                      <m:t>𝑡</m:t>
                    </m:r>
                  </m:oMath>
                </a14:m>
                <a:r>
                  <a:rPr lang="en-US" sz="2000" dirty="0"/>
                  <a:t>~T to each patch </a:t>
                </a:r>
              </a:p>
            </p:txBody>
          </p:sp>
        </mc:Choice>
        <mc:Fallback xmlns="">
          <p:sp>
            <p:nvSpPr>
              <p:cNvPr id="10" name="Text Placeholder 2">
                <a:extLst>
                  <a:ext uri="{FF2B5EF4-FFF2-40B4-BE49-F238E27FC236}">
                    <a16:creationId xmlns:a16="http://schemas.microsoft.com/office/drawing/2014/main" id="{64FF8470-983A-054B-B541-26BF22A2B2A9}"/>
                  </a:ext>
                </a:extLst>
              </p:cNvPr>
              <p:cNvSpPr txBox="1">
                <a:spLocks noRot="1" noChangeAspect="1" noMove="1" noResize="1" noEditPoints="1" noAdjustHandles="1" noChangeArrowheads="1" noChangeShapeType="1" noTextEdit="1"/>
              </p:cNvSpPr>
              <p:nvPr/>
            </p:nvSpPr>
            <p:spPr>
              <a:xfrm>
                <a:off x="6852063" y="1128697"/>
                <a:ext cx="2196934" cy="2338898"/>
              </a:xfrm>
              <a:prstGeom prst="rect">
                <a:avLst/>
              </a:prstGeom>
              <a:blipFill>
                <a:blip r:embed="rId3"/>
                <a:stretch>
                  <a:fillRect b="-1405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3D425CB-D069-A04F-A88E-D9B023380903}"/>
                  </a:ext>
                </a:extLst>
              </p:cNvPr>
              <p:cNvSpPr txBox="1"/>
              <p:nvPr/>
            </p:nvSpPr>
            <p:spPr>
              <a:xfrm>
                <a:off x="7411876" y="552641"/>
                <a:ext cx="630942"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𝑡</m:t>
                          </m:r>
                        </m:e>
                        <m:sub>
                          <m:r>
                            <a:rPr lang="en-US" sz="4000" b="0" i="1" smtClean="0">
                              <a:latin typeface="Cambria Math" panose="02040503050406030204" pitchFamily="18" charset="0"/>
                            </a:rPr>
                            <m:t>+</m:t>
                          </m:r>
                        </m:sub>
                      </m:sSub>
                    </m:oMath>
                  </m:oMathPara>
                </a14:m>
                <a:endParaRPr lang="en-US" sz="4000" dirty="0"/>
              </a:p>
            </p:txBody>
          </p:sp>
        </mc:Choice>
        <mc:Fallback xmlns="">
          <p:sp>
            <p:nvSpPr>
              <p:cNvPr id="11" name="TextBox 10">
                <a:extLst>
                  <a:ext uri="{FF2B5EF4-FFF2-40B4-BE49-F238E27FC236}">
                    <a16:creationId xmlns:a16="http://schemas.microsoft.com/office/drawing/2014/main" id="{E3D425CB-D069-A04F-A88E-D9B023380903}"/>
                  </a:ext>
                </a:extLst>
              </p:cNvPr>
              <p:cNvSpPr txBox="1">
                <a:spLocks noRot="1" noChangeAspect="1" noMove="1" noResize="1" noEditPoints="1" noAdjustHandles="1" noChangeArrowheads="1" noChangeShapeType="1" noTextEdit="1"/>
              </p:cNvSpPr>
              <p:nvPr/>
            </p:nvSpPr>
            <p:spPr>
              <a:xfrm>
                <a:off x="7411876" y="552641"/>
                <a:ext cx="630942" cy="615553"/>
              </a:xfrm>
              <a:prstGeom prst="rect">
                <a:avLst/>
              </a:prstGeom>
              <a:blipFill>
                <a:blip r:embed="rId4"/>
                <a:stretch>
                  <a:fillRect l="-12000" r="-2000" b="-14286"/>
                </a:stretch>
              </a:blipFill>
            </p:spPr>
            <p:txBody>
              <a:bodyPr/>
              <a:lstStyle/>
              <a:p>
                <a:r>
                  <a:rPr lang="en-US">
                    <a:noFill/>
                  </a:rPr>
                  <a:t> </a:t>
                </a:r>
              </a:p>
            </p:txBody>
          </p:sp>
        </mc:Fallback>
      </mc:AlternateContent>
      <p:cxnSp>
        <p:nvCxnSpPr>
          <p:cNvPr id="12" name="Google Shape;345;p28">
            <a:extLst>
              <a:ext uri="{FF2B5EF4-FFF2-40B4-BE49-F238E27FC236}">
                <a16:creationId xmlns:a16="http://schemas.microsoft.com/office/drawing/2014/main" id="{E9D4D5EB-4E48-AA4F-9D57-833E5BF9B5FC}"/>
              </a:ext>
            </a:extLst>
          </p:cNvPr>
          <p:cNvCxnSpPr>
            <a:cxnSpLocks/>
          </p:cNvCxnSpPr>
          <p:nvPr/>
        </p:nvCxnSpPr>
        <p:spPr>
          <a:xfrm>
            <a:off x="4344473" y="888293"/>
            <a:ext cx="0" cy="3720817"/>
          </a:xfrm>
          <a:prstGeom prst="straightConnector1">
            <a:avLst/>
          </a:prstGeom>
          <a:noFill/>
          <a:ln w="28575" cap="flat" cmpd="sng">
            <a:solidFill>
              <a:schemeClr val="accent4">
                <a:lumMod val="40000"/>
                <a:lumOff val="60000"/>
              </a:schemeClr>
            </a:solidFill>
            <a:prstDash val="solid"/>
            <a:round/>
            <a:headEnd type="none" w="med" len="med"/>
            <a:tailEnd type="none" w="med" len="med"/>
          </a:ln>
        </p:spPr>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26CE7E6-9FB5-2742-B908-C8CC357DDAC4}"/>
                  </a:ext>
                </a:extLst>
              </p:cNvPr>
              <p:cNvSpPr txBox="1"/>
              <p:nvPr/>
            </p:nvSpPr>
            <p:spPr>
              <a:xfrm>
                <a:off x="1633268" y="580516"/>
                <a:ext cx="458522"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𝑇</m:t>
                      </m:r>
                    </m:oMath>
                  </m:oMathPara>
                </a14:m>
                <a:endParaRPr lang="en-US" sz="4000" dirty="0"/>
              </a:p>
            </p:txBody>
          </p:sp>
        </mc:Choice>
        <mc:Fallback xmlns="">
          <p:sp>
            <p:nvSpPr>
              <p:cNvPr id="13" name="TextBox 12">
                <a:extLst>
                  <a:ext uri="{FF2B5EF4-FFF2-40B4-BE49-F238E27FC236}">
                    <a16:creationId xmlns:a16="http://schemas.microsoft.com/office/drawing/2014/main" id="{A26CE7E6-9FB5-2742-B908-C8CC357DDAC4}"/>
                  </a:ext>
                </a:extLst>
              </p:cNvPr>
              <p:cNvSpPr txBox="1">
                <a:spLocks noRot="1" noChangeAspect="1" noMove="1" noResize="1" noEditPoints="1" noAdjustHandles="1" noChangeArrowheads="1" noChangeShapeType="1" noTextEdit="1"/>
              </p:cNvSpPr>
              <p:nvPr/>
            </p:nvSpPr>
            <p:spPr>
              <a:xfrm>
                <a:off x="1633268" y="580516"/>
                <a:ext cx="458522" cy="615553"/>
              </a:xfrm>
              <a:prstGeom prst="rect">
                <a:avLst/>
              </a:prstGeom>
              <a:blipFill>
                <a:blip r:embed="rId5"/>
                <a:stretch>
                  <a:fillRect l="-21622" r="-16216" b="-8163"/>
                </a:stretch>
              </a:blipFill>
            </p:spPr>
            <p:txBody>
              <a:bodyPr/>
              <a:lstStyle/>
              <a:p>
                <a:r>
                  <a:rPr lang="en-US">
                    <a:noFill/>
                  </a:rPr>
                  <a:t> </a:t>
                </a:r>
              </a:p>
            </p:txBody>
          </p:sp>
        </mc:Fallback>
      </mc:AlternateContent>
    </p:spTree>
    <p:extLst>
      <p:ext uri="{BB962C8B-B14F-4D97-AF65-F5344CB8AC3E}">
        <p14:creationId xmlns:p14="http://schemas.microsoft.com/office/powerpoint/2010/main" val="3669823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928"/>
        <p:cNvGrpSpPr/>
        <p:nvPr/>
      </p:nvGrpSpPr>
      <p:grpSpPr>
        <a:xfrm>
          <a:off x="0" y="0"/>
          <a:ext cx="0" cy="0"/>
          <a:chOff x="0" y="0"/>
          <a:chExt cx="0" cy="0"/>
        </a:xfrm>
      </p:grpSpPr>
      <p:sp>
        <p:nvSpPr>
          <p:cNvPr id="929" name="Google Shape;929;p42"/>
          <p:cNvSpPr txBox="1">
            <a:spLocks noGrp="1"/>
          </p:cNvSpPr>
          <p:nvPr>
            <p:ph type="title"/>
          </p:nvPr>
        </p:nvSpPr>
        <p:spPr>
          <a:xfrm>
            <a:off x="467451" y="1814171"/>
            <a:ext cx="8275953" cy="134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chemeClr val="bg1">
                    <a:lumMod val="85000"/>
                  </a:schemeClr>
                </a:solidFill>
                <a:latin typeface="Roboto Slab Regular"/>
                <a:ea typeface="Roboto Slab Regular"/>
                <a:cs typeface="Roboto Slab Regular"/>
                <a:sym typeface="Roboto Slab Regular"/>
              </a:rPr>
              <a:t>Evaluating Invariances </a:t>
            </a:r>
            <a:br>
              <a:rPr lang="en" sz="6000" dirty="0">
                <a:solidFill>
                  <a:schemeClr val="bg1">
                    <a:lumMod val="85000"/>
                  </a:schemeClr>
                </a:solidFill>
                <a:latin typeface="Roboto Slab Regular"/>
                <a:ea typeface="Roboto Slab Regular"/>
                <a:cs typeface="Roboto Slab Regular"/>
                <a:sym typeface="Roboto Slab Regular"/>
              </a:rPr>
            </a:br>
            <a:r>
              <a:rPr lang="en" sz="6000" dirty="0">
                <a:solidFill>
                  <a:schemeClr val="bg1">
                    <a:lumMod val="85000"/>
                  </a:schemeClr>
                </a:solidFill>
                <a:latin typeface="Roboto Slab Regular"/>
                <a:ea typeface="Roboto Slab Regular"/>
                <a:cs typeface="Roboto Slab Regular"/>
                <a:sym typeface="Roboto Slab Regular"/>
              </a:rPr>
              <a:t>and not Task Metrics</a:t>
            </a:r>
            <a:endParaRPr sz="6000" dirty="0">
              <a:solidFill>
                <a:schemeClr val="bg1">
                  <a:lumMod val="85000"/>
                </a:schemeClr>
              </a:solidFill>
              <a:latin typeface="Roboto Slab Regular"/>
              <a:ea typeface="Roboto Slab Regular"/>
              <a:cs typeface="Roboto Slab Regular"/>
              <a:sym typeface="Roboto Slab Regular"/>
            </a:endParaRPr>
          </a:p>
        </p:txBody>
      </p:sp>
    </p:spTree>
    <p:extLst>
      <p:ext uri="{BB962C8B-B14F-4D97-AF65-F5344CB8AC3E}">
        <p14:creationId xmlns:p14="http://schemas.microsoft.com/office/powerpoint/2010/main" val="1733168335"/>
      </p:ext>
    </p:extLst>
  </p:cSld>
  <p:clrMapOvr>
    <a:masterClrMapping/>
  </p:clrMapOvr>
</p:sld>
</file>

<file path=ppt/theme/theme1.xml><?xml version="1.0" encoding="utf-8"?>
<a:theme xmlns:a="http://schemas.openxmlformats.org/drawingml/2006/main" name="Immunology Clinical Case by Slides Go">
  <a:themeElements>
    <a:clrScheme name="Simple Light">
      <a:dk1>
        <a:srgbClr val="000000"/>
      </a:dk1>
      <a:lt1>
        <a:srgbClr val="FFFFFF"/>
      </a:lt1>
      <a:dk2>
        <a:srgbClr val="44637F"/>
      </a:dk2>
      <a:lt2>
        <a:srgbClr val="EBF2F2"/>
      </a:lt2>
      <a:accent1>
        <a:srgbClr val="4F6F8C"/>
      </a:accent1>
      <a:accent2>
        <a:srgbClr val="495F8C"/>
      </a:accent2>
      <a:accent3>
        <a:srgbClr val="A1B2C2"/>
      </a:accent3>
      <a:accent4>
        <a:srgbClr val="A8BBBF"/>
      </a:accent4>
      <a:accent5>
        <a:srgbClr val="CFDAE2"/>
      </a:accent5>
      <a:accent6>
        <a:srgbClr val="ECF0F3"/>
      </a:accent6>
      <a:hlink>
        <a:srgbClr val="4F6F8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1081</TotalTime>
  <Words>2342</Words>
  <Application>Microsoft Macintosh PowerPoint</Application>
  <PresentationFormat>On-screen Show (16:9)</PresentationFormat>
  <Paragraphs>407</Paragraphs>
  <Slides>39</Slides>
  <Notes>14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Roboto</vt:lpstr>
      <vt:lpstr>Old Standard TT</vt:lpstr>
      <vt:lpstr>Calibri</vt:lpstr>
      <vt:lpstr>Cambria Math</vt:lpstr>
      <vt:lpstr>Arial</vt:lpstr>
      <vt:lpstr>Roboto Slab Regular</vt:lpstr>
      <vt:lpstr>Roboto Slab</vt:lpstr>
      <vt:lpstr>Immunology Clinical Case by Slides Go</vt:lpstr>
      <vt:lpstr>Demystifying Contrastive Self-Supervised Learning: Invariances, Augmentations and Dataset Biases</vt:lpstr>
      <vt:lpstr>Self-supervised Learning: Definition and Goals</vt:lpstr>
      <vt:lpstr>The Era of Designing Pretext Tasks</vt:lpstr>
      <vt:lpstr>State of the art Self-Supervised Learning</vt:lpstr>
      <vt:lpstr>Contrastive Learning in a Nutshell</vt:lpstr>
      <vt:lpstr>Self-Supervised Learning via Contrastive Learning</vt:lpstr>
      <vt:lpstr>Self-Supervised Learning via Contrastive Learning</vt:lpstr>
      <vt:lpstr>MOCO</vt:lpstr>
      <vt:lpstr>Evaluating Invariances  and not Task Metrics</vt:lpstr>
      <vt:lpstr>The Standard Quantitative Evaluation </vt:lpstr>
      <vt:lpstr>The Standard Quantitative Evaluation </vt:lpstr>
      <vt:lpstr>Invariances </vt:lpstr>
      <vt:lpstr>Invariances for Tasks </vt:lpstr>
      <vt:lpstr>Invariances for Object Recognition Tasks </vt:lpstr>
      <vt:lpstr>Measuring Invariances - Trajectories </vt:lpstr>
      <vt:lpstr>Measuring Invariances - Trajectories </vt:lpstr>
      <vt:lpstr>Measuring Invariances - Trajectories </vt:lpstr>
      <vt:lpstr>Measuring Invariances - Metric </vt:lpstr>
      <vt:lpstr>Occlusion and Viewpoint Invariance </vt:lpstr>
      <vt:lpstr>Augmentations  and  Dataset Biases</vt:lpstr>
      <vt:lpstr>Aggressive Augmentation</vt:lpstr>
      <vt:lpstr>Aggressive Augmentation</vt:lpstr>
      <vt:lpstr>Aggressive Augmentation</vt:lpstr>
      <vt:lpstr>Training Dataset Bias </vt:lpstr>
      <vt:lpstr>Diagnostic Experiments</vt:lpstr>
      <vt:lpstr>Diagnostic Experiment Results</vt:lpstr>
      <vt:lpstr>Diagnostic Experiment Results</vt:lpstr>
      <vt:lpstr>Diagnostic Experiment Results</vt:lpstr>
      <vt:lpstr>Test Dataset Bias – Co-occurrence statistics</vt:lpstr>
      <vt:lpstr>Diagnostic Experiment Results</vt:lpstr>
      <vt:lpstr>Diagnostic Experiment Results</vt:lpstr>
      <vt:lpstr>Learning from Videos</vt:lpstr>
      <vt:lpstr>Learning from Videos</vt:lpstr>
      <vt:lpstr>Learning from Videos</vt:lpstr>
      <vt:lpstr>Learning from Videos</vt:lpstr>
      <vt:lpstr>Learning from Videos</vt:lpstr>
      <vt:lpstr>Learning from Videos</vt:lpstr>
      <vt:lpstr>Learning from Videos</vt:lpstr>
      <vt:lpstr>Thank you!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Immunology Clinical Case</dc:title>
  <cp:lastModifiedBy>Microsoft Office User</cp:lastModifiedBy>
  <cp:revision>74</cp:revision>
  <dcterms:modified xsi:type="dcterms:W3CDTF">2020-08-07T19:20:41Z</dcterms:modified>
</cp:coreProperties>
</file>